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2" r:id="rId6"/>
    <p:sldId id="268" r:id="rId7"/>
    <p:sldId id="263" r:id="rId8"/>
    <p:sldId id="265" r:id="rId9"/>
    <p:sldId id="266" r:id="rId10"/>
    <p:sldId id="264"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84" y="53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22AD3D-3E11-42F0-8D60-3988CA318349}" type="datetimeFigureOut">
              <a:rPr lang="en-US" smtClean="0"/>
              <a:t>8/25/2014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6755B3-3C25-43DA-90E2-C9F28767135E}" type="slidenum">
              <a:rPr lang="en-US" smtClean="0"/>
              <a:t>‹#›</a:t>
            </a:fld>
            <a:endParaRPr lang="en-US" dirty="0"/>
          </a:p>
        </p:txBody>
      </p:sp>
    </p:spTree>
    <p:extLst>
      <p:ext uri="{BB962C8B-B14F-4D97-AF65-F5344CB8AC3E}">
        <p14:creationId xmlns:p14="http://schemas.microsoft.com/office/powerpoint/2010/main" val="2929769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22AD3D-3E11-42F0-8D60-3988CA318349}" type="datetimeFigureOut">
              <a:rPr lang="en-US" smtClean="0"/>
              <a:t>8/25/2014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6755B3-3C25-43DA-90E2-C9F28767135E}" type="slidenum">
              <a:rPr lang="en-US" smtClean="0"/>
              <a:t>‹#›</a:t>
            </a:fld>
            <a:endParaRPr lang="en-US" dirty="0"/>
          </a:p>
        </p:txBody>
      </p:sp>
    </p:spTree>
    <p:extLst>
      <p:ext uri="{BB962C8B-B14F-4D97-AF65-F5344CB8AC3E}">
        <p14:creationId xmlns:p14="http://schemas.microsoft.com/office/powerpoint/2010/main" val="121502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22AD3D-3E11-42F0-8D60-3988CA318349}" type="datetimeFigureOut">
              <a:rPr lang="en-US" smtClean="0"/>
              <a:t>8/25/2014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6755B3-3C25-43DA-90E2-C9F28767135E}" type="slidenum">
              <a:rPr lang="en-US" smtClean="0"/>
              <a:t>‹#›</a:t>
            </a:fld>
            <a:endParaRPr lang="en-US" dirty="0"/>
          </a:p>
        </p:txBody>
      </p:sp>
    </p:spTree>
    <p:extLst>
      <p:ext uri="{BB962C8B-B14F-4D97-AF65-F5344CB8AC3E}">
        <p14:creationId xmlns:p14="http://schemas.microsoft.com/office/powerpoint/2010/main" val="1196870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22AD3D-3E11-42F0-8D60-3988CA318349}" type="datetimeFigureOut">
              <a:rPr lang="en-US" smtClean="0"/>
              <a:t>8/25/2014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6755B3-3C25-43DA-90E2-C9F28767135E}" type="slidenum">
              <a:rPr lang="en-US" smtClean="0"/>
              <a:t>‹#›</a:t>
            </a:fld>
            <a:endParaRPr lang="en-US" dirty="0"/>
          </a:p>
        </p:txBody>
      </p:sp>
    </p:spTree>
    <p:extLst>
      <p:ext uri="{BB962C8B-B14F-4D97-AF65-F5344CB8AC3E}">
        <p14:creationId xmlns:p14="http://schemas.microsoft.com/office/powerpoint/2010/main" val="2192432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22AD3D-3E11-42F0-8D60-3988CA318349}" type="datetimeFigureOut">
              <a:rPr lang="en-US" smtClean="0"/>
              <a:t>8/25/2014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6755B3-3C25-43DA-90E2-C9F28767135E}" type="slidenum">
              <a:rPr lang="en-US" smtClean="0"/>
              <a:t>‹#›</a:t>
            </a:fld>
            <a:endParaRPr lang="en-US" dirty="0"/>
          </a:p>
        </p:txBody>
      </p:sp>
    </p:spTree>
    <p:extLst>
      <p:ext uri="{BB962C8B-B14F-4D97-AF65-F5344CB8AC3E}">
        <p14:creationId xmlns:p14="http://schemas.microsoft.com/office/powerpoint/2010/main" val="77370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22AD3D-3E11-42F0-8D60-3988CA318349}" type="datetimeFigureOut">
              <a:rPr lang="en-US" smtClean="0"/>
              <a:t>8/25/2014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06755B3-3C25-43DA-90E2-C9F28767135E}" type="slidenum">
              <a:rPr lang="en-US" smtClean="0"/>
              <a:t>‹#›</a:t>
            </a:fld>
            <a:endParaRPr lang="en-US" dirty="0"/>
          </a:p>
        </p:txBody>
      </p:sp>
    </p:spTree>
    <p:extLst>
      <p:ext uri="{BB962C8B-B14F-4D97-AF65-F5344CB8AC3E}">
        <p14:creationId xmlns:p14="http://schemas.microsoft.com/office/powerpoint/2010/main" val="3185473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22AD3D-3E11-42F0-8D60-3988CA318349}" type="datetimeFigureOut">
              <a:rPr lang="en-US" smtClean="0"/>
              <a:t>8/25/2014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06755B3-3C25-43DA-90E2-C9F28767135E}" type="slidenum">
              <a:rPr lang="en-US" smtClean="0"/>
              <a:t>‹#›</a:t>
            </a:fld>
            <a:endParaRPr lang="en-US" dirty="0"/>
          </a:p>
        </p:txBody>
      </p:sp>
    </p:spTree>
    <p:extLst>
      <p:ext uri="{BB962C8B-B14F-4D97-AF65-F5344CB8AC3E}">
        <p14:creationId xmlns:p14="http://schemas.microsoft.com/office/powerpoint/2010/main" val="938510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22AD3D-3E11-42F0-8D60-3988CA318349}" type="datetimeFigureOut">
              <a:rPr lang="en-US" smtClean="0"/>
              <a:t>8/25/2014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06755B3-3C25-43DA-90E2-C9F28767135E}" type="slidenum">
              <a:rPr lang="en-US" smtClean="0"/>
              <a:t>‹#›</a:t>
            </a:fld>
            <a:endParaRPr lang="en-US" dirty="0"/>
          </a:p>
        </p:txBody>
      </p:sp>
    </p:spTree>
    <p:extLst>
      <p:ext uri="{BB962C8B-B14F-4D97-AF65-F5344CB8AC3E}">
        <p14:creationId xmlns:p14="http://schemas.microsoft.com/office/powerpoint/2010/main" val="4101414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22AD3D-3E11-42F0-8D60-3988CA318349}" type="datetimeFigureOut">
              <a:rPr lang="en-US" smtClean="0"/>
              <a:t>8/25/2014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06755B3-3C25-43DA-90E2-C9F28767135E}" type="slidenum">
              <a:rPr lang="en-US" smtClean="0"/>
              <a:t>‹#›</a:t>
            </a:fld>
            <a:endParaRPr lang="en-US" dirty="0"/>
          </a:p>
        </p:txBody>
      </p:sp>
    </p:spTree>
    <p:extLst>
      <p:ext uri="{BB962C8B-B14F-4D97-AF65-F5344CB8AC3E}">
        <p14:creationId xmlns:p14="http://schemas.microsoft.com/office/powerpoint/2010/main" val="2642316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22AD3D-3E11-42F0-8D60-3988CA318349}" type="datetimeFigureOut">
              <a:rPr lang="en-US" smtClean="0"/>
              <a:t>8/25/2014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06755B3-3C25-43DA-90E2-C9F28767135E}" type="slidenum">
              <a:rPr lang="en-US" smtClean="0"/>
              <a:t>‹#›</a:t>
            </a:fld>
            <a:endParaRPr lang="en-US" dirty="0"/>
          </a:p>
        </p:txBody>
      </p:sp>
    </p:spTree>
    <p:extLst>
      <p:ext uri="{BB962C8B-B14F-4D97-AF65-F5344CB8AC3E}">
        <p14:creationId xmlns:p14="http://schemas.microsoft.com/office/powerpoint/2010/main" val="1195072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22AD3D-3E11-42F0-8D60-3988CA318349}" type="datetimeFigureOut">
              <a:rPr lang="en-US" smtClean="0"/>
              <a:t>8/25/2014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06755B3-3C25-43DA-90E2-C9F28767135E}" type="slidenum">
              <a:rPr lang="en-US" smtClean="0"/>
              <a:t>‹#›</a:t>
            </a:fld>
            <a:endParaRPr lang="en-US" dirty="0"/>
          </a:p>
        </p:txBody>
      </p:sp>
    </p:spTree>
    <p:extLst>
      <p:ext uri="{BB962C8B-B14F-4D97-AF65-F5344CB8AC3E}">
        <p14:creationId xmlns:p14="http://schemas.microsoft.com/office/powerpoint/2010/main" val="3843481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22AD3D-3E11-42F0-8D60-3988CA318349}" type="datetimeFigureOut">
              <a:rPr lang="en-US" smtClean="0"/>
              <a:t>8/25/2014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6755B3-3C25-43DA-90E2-C9F28767135E}" type="slidenum">
              <a:rPr lang="en-US" smtClean="0"/>
              <a:t>‹#›</a:t>
            </a:fld>
            <a:endParaRPr lang="en-US" dirty="0"/>
          </a:p>
        </p:txBody>
      </p:sp>
    </p:spTree>
    <p:extLst>
      <p:ext uri="{BB962C8B-B14F-4D97-AF65-F5344CB8AC3E}">
        <p14:creationId xmlns:p14="http://schemas.microsoft.com/office/powerpoint/2010/main" val="3547218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194" t="2273" r="13570" b="8135"/>
          <a:stretch/>
        </p:blipFill>
        <p:spPr bwMode="auto">
          <a:xfrm>
            <a:off x="27709" y="6927"/>
            <a:ext cx="8991600" cy="6357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09600" y="5013627"/>
            <a:ext cx="8229600" cy="1077218"/>
          </a:xfrm>
          <a:prstGeom prst="rect">
            <a:avLst/>
          </a:prstGeom>
          <a:noFill/>
        </p:spPr>
        <p:txBody>
          <a:bodyPr wrap="square" rtlCol="0">
            <a:spAutoFit/>
          </a:bodyPr>
          <a:lstStyle/>
          <a:p>
            <a:pPr algn="ctr"/>
            <a:r>
              <a:rPr lang="en-US" sz="3200" b="1" dirty="0" smtClean="0">
                <a:effectLst>
                  <a:outerShdw blurRad="38100" dist="38100" dir="2700000" algn="tl">
                    <a:srgbClr val="000000">
                      <a:alpha val="43137"/>
                    </a:srgbClr>
                  </a:outerShdw>
                </a:effectLst>
              </a:rPr>
              <a:t>Also Known AS: How To Do Something With Your Phone That’s Actually Productive</a:t>
            </a: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9046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threePt" dir="t"/>
            </a:scene3d>
            <a:sp3d extrusionH="57150">
              <a:bevelT w="38100" h="38100"/>
            </a:sp3d>
          </a:bodyPr>
          <a:lstStyle/>
          <a:p>
            <a:r>
              <a:rPr lang="en-US" sz="7200" b="1" dirty="0" smtClean="0">
                <a:effectLst>
                  <a:glow rad="101600">
                    <a:schemeClr val="bg1"/>
                  </a:glow>
                  <a:outerShdw blurRad="38100" dist="38100" dir="2700000" algn="tl">
                    <a:srgbClr val="000000">
                      <a:alpha val="43137"/>
                    </a:srgbClr>
                  </a:outerShdw>
                </a:effectLst>
                <a:latin typeface="Eras Demi ITC" panose="020B0805030504020804" pitchFamily="34" charset="0"/>
              </a:rPr>
              <a:t>YOUR </a:t>
            </a:r>
            <a:r>
              <a:rPr lang="en-US" sz="7200" b="1" dirty="0" smtClean="0">
                <a:effectLst>
                  <a:glow rad="101600">
                    <a:schemeClr val="bg1"/>
                  </a:glow>
                  <a:outerShdw blurRad="38100" dist="38100" dir="2700000" algn="tl">
                    <a:srgbClr val="000000">
                      <a:alpha val="43137"/>
                    </a:srgbClr>
                  </a:outerShdw>
                </a:effectLst>
                <a:latin typeface="Eras Demi ITC" panose="020B0805030504020804" pitchFamily="34" charset="0"/>
              </a:rPr>
              <a:t>PHON</a:t>
            </a:r>
            <a:r>
              <a:rPr lang="en-US" sz="7200" b="1" dirty="0" smtClean="0">
                <a:effectLst>
                  <a:glow rad="101600">
                    <a:schemeClr val="bg1"/>
                  </a:glow>
                  <a:outerShdw blurRad="38100" dist="38100" dir="2700000" algn="tl">
                    <a:srgbClr val="000000">
                      <a:alpha val="43137"/>
                    </a:srgbClr>
                  </a:outerShdw>
                </a:effectLst>
                <a:latin typeface="Eras Demi ITC" panose="020B0805030504020804" pitchFamily="34" charset="0"/>
              </a:rPr>
              <a:t>E</a:t>
            </a:r>
            <a:r>
              <a:rPr lang="en-US" sz="7200" b="1" dirty="0" smtClean="0">
                <a:effectLst>
                  <a:glow rad="101600">
                    <a:schemeClr val="bg1"/>
                  </a:glow>
                  <a:outerShdw blurRad="38100" dist="38100" dir="2700000" algn="tl">
                    <a:srgbClr val="000000">
                      <a:alpha val="43137"/>
                    </a:srgbClr>
                  </a:outerShdw>
                </a:effectLst>
                <a:latin typeface="Eras Demi ITC" panose="020B0805030504020804" pitchFamily="34" charset="0"/>
              </a:rPr>
              <a:t>…</a:t>
            </a:r>
            <a:endParaRPr lang="en-US" sz="7200" b="1" dirty="0">
              <a:effectLst>
                <a:glow rad="101600">
                  <a:schemeClr val="bg1"/>
                </a:glow>
                <a:outerShdw blurRad="38100" dist="38100" dir="2700000" algn="tl">
                  <a:srgbClr val="000000">
                    <a:alpha val="43137"/>
                  </a:srgbClr>
                </a:outerShdw>
              </a:effectLst>
              <a:latin typeface="Eras Demi ITC" panose="020B08050305040208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10000" b="1" dirty="0" smtClean="0">
                <a:effectLst>
                  <a:glow rad="88900">
                    <a:srgbClr val="FF0000"/>
                  </a:glow>
                  <a:reflection blurRad="127000" stA="42000" endPos="58000" dir="5400000" sy="-100000" algn="bl" rotWithShape="0"/>
                </a:effectLst>
                <a:latin typeface="Eras Demi ITC" panose="020B0805030504020804" pitchFamily="34" charset="0"/>
              </a:rPr>
              <a:t>MY  CLASSROOM</a:t>
            </a:r>
            <a:endParaRPr lang="en-US" sz="10000" b="1" dirty="0">
              <a:effectLst>
                <a:glow rad="88900">
                  <a:srgbClr val="FF0000"/>
                </a:glow>
                <a:reflection blurRad="127000" stA="42000" endPos="58000" dir="5400000" sy="-100000" algn="bl" rotWithShape="0"/>
              </a:effectLst>
              <a:latin typeface="Eras Demi ITC" panose="020B0805030504020804" pitchFamily="34" charset="0"/>
            </a:endParaRPr>
          </a:p>
        </p:txBody>
      </p:sp>
      <p:sp>
        <p:nvSpPr>
          <p:cNvPr id="4" name="TextBox 3"/>
          <p:cNvSpPr txBox="1"/>
          <p:nvPr/>
        </p:nvSpPr>
        <p:spPr>
          <a:xfrm>
            <a:off x="381000" y="5638800"/>
            <a:ext cx="8458200" cy="830997"/>
          </a:xfrm>
          <a:prstGeom prst="rect">
            <a:avLst/>
          </a:prstGeom>
          <a:noFill/>
        </p:spPr>
        <p:txBody>
          <a:bodyPr wrap="square" rtlCol="0">
            <a:spAutoFit/>
          </a:bodyPr>
          <a:lstStyle/>
          <a:p>
            <a:pPr algn="ctr"/>
            <a:r>
              <a:rPr lang="en-US" sz="4800" b="1" dirty="0" smtClean="0">
                <a:effectLst>
                  <a:glow rad="76200">
                    <a:schemeClr val="bg1">
                      <a:lumMod val="95000"/>
                    </a:schemeClr>
                  </a:glow>
                  <a:outerShdw blurRad="38100" dist="38100" dir="2700000" algn="tl">
                    <a:srgbClr val="000000">
                      <a:alpha val="43137"/>
                    </a:srgbClr>
                  </a:outerShdw>
                </a:effectLst>
              </a:rPr>
              <a:t>If You’re Curious, See Who Wins</a:t>
            </a:r>
            <a:endParaRPr lang="en-US" sz="4800" b="1" dirty="0">
              <a:effectLst>
                <a:glow rad="76200">
                  <a:schemeClr val="bg1">
                    <a:lumMod val="95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96010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1.bp.blogspot.com/-U5aysFwC1Xg/UJCSoaQFJII/AAAAAAAAAyM/Skn9b63KBt0/s1600/Iphone5TransB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6909" y="600075"/>
            <a:ext cx="6257925" cy="62579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Autofit/>
          </a:bodyPr>
          <a:lstStyle/>
          <a:p>
            <a:r>
              <a:rPr lang="en-US" sz="9600" dirty="0" smtClean="0">
                <a:effectLst>
                  <a:glow rad="101600">
                    <a:schemeClr val="tx2">
                      <a:lumMod val="20000"/>
                      <a:lumOff val="80000"/>
                    </a:schemeClr>
                  </a:glow>
                  <a:outerShdw blurRad="38100" dist="38100" dir="2700000" algn="tl">
                    <a:srgbClr val="000000">
                      <a:alpha val="43137"/>
                    </a:srgbClr>
                  </a:outerShdw>
                </a:effectLst>
                <a:latin typeface="Jokerman" panose="04090605060D06020702" pitchFamily="82" charset="0"/>
              </a:rPr>
              <a:t>NOW…</a:t>
            </a:r>
            <a:endParaRPr lang="en-US" sz="9600" dirty="0">
              <a:effectLst>
                <a:glow rad="101600">
                  <a:schemeClr val="tx2">
                    <a:lumMod val="20000"/>
                    <a:lumOff val="80000"/>
                  </a:schemeClr>
                </a:glow>
                <a:outerShdw blurRad="38100" dist="38100" dir="2700000" algn="tl">
                  <a:srgbClr val="000000">
                    <a:alpha val="43137"/>
                  </a:srgbClr>
                </a:outerShdw>
              </a:effectLst>
              <a:latin typeface="Jokerman" panose="04090605060D06020702" pitchFamily="82" charset="0"/>
            </a:endParaRPr>
          </a:p>
        </p:txBody>
      </p:sp>
      <p:sp>
        <p:nvSpPr>
          <p:cNvPr id="3" name="Content Placeholder 2"/>
          <p:cNvSpPr>
            <a:spLocks noGrp="1"/>
          </p:cNvSpPr>
          <p:nvPr>
            <p:ph idx="1"/>
          </p:nvPr>
        </p:nvSpPr>
        <p:spPr>
          <a:xfrm>
            <a:off x="457200" y="1600200"/>
            <a:ext cx="3733800" cy="4525963"/>
          </a:xfrm>
        </p:spPr>
        <p:txBody>
          <a:bodyPr>
            <a:normAutofit/>
          </a:bodyPr>
          <a:lstStyle/>
          <a:p>
            <a:pPr marL="0" indent="0">
              <a:buNone/>
            </a:pPr>
            <a:r>
              <a:rPr lang="en-US" sz="3600" b="1" dirty="0" smtClean="0">
                <a:effectLst>
                  <a:outerShdw blurRad="38100" dist="38100" dir="2700000" algn="tl">
                    <a:srgbClr val="000000">
                      <a:alpha val="43137"/>
                    </a:srgbClr>
                  </a:outerShdw>
                </a:effectLst>
                <a:latin typeface="Comic Sans MS" panose="030F0702030302020204" pitchFamily="66" charset="0"/>
              </a:rPr>
              <a:t>Let’s</a:t>
            </a:r>
          </a:p>
          <a:p>
            <a:pPr marL="0" indent="0">
              <a:buNone/>
            </a:pPr>
            <a:r>
              <a:rPr lang="en-US" sz="3600" b="1" dirty="0" smtClean="0">
                <a:effectLst>
                  <a:outerShdw blurRad="38100" dist="38100" dir="2700000" algn="tl">
                    <a:srgbClr val="000000">
                      <a:alpha val="43137"/>
                    </a:srgbClr>
                  </a:outerShdw>
                </a:effectLst>
                <a:latin typeface="Comic Sans MS" panose="030F0702030302020204" pitchFamily="66" charset="0"/>
              </a:rPr>
              <a:t/>
            </a:r>
            <a:br>
              <a:rPr lang="en-US" sz="3600" b="1" dirty="0" smtClean="0">
                <a:effectLst>
                  <a:outerShdw blurRad="38100" dist="38100" dir="2700000" algn="tl">
                    <a:srgbClr val="000000">
                      <a:alpha val="43137"/>
                    </a:srgbClr>
                  </a:outerShdw>
                </a:effectLst>
                <a:latin typeface="Comic Sans MS" panose="030F0702030302020204" pitchFamily="66" charset="0"/>
              </a:rPr>
            </a:br>
            <a:r>
              <a:rPr lang="en-US" sz="3600" b="1" dirty="0" smtClean="0">
                <a:effectLst>
                  <a:outerShdw blurRad="38100" dist="38100" dir="2700000" algn="tl">
                    <a:srgbClr val="000000">
                      <a:alpha val="43137"/>
                    </a:srgbClr>
                  </a:outerShdw>
                </a:effectLst>
                <a:latin typeface="Comic Sans MS" panose="030F0702030302020204" pitchFamily="66" charset="0"/>
              </a:rPr>
              <a:t>All</a:t>
            </a:r>
          </a:p>
          <a:p>
            <a:pPr marL="0" indent="0">
              <a:buNone/>
            </a:pPr>
            <a:endParaRPr lang="en-US" sz="3600" b="1" dirty="0" smtClean="0">
              <a:effectLst>
                <a:outerShdw blurRad="38100" dist="38100" dir="2700000" algn="tl">
                  <a:srgbClr val="000000">
                    <a:alpha val="43137"/>
                  </a:srgbClr>
                </a:outerShdw>
              </a:effectLst>
              <a:latin typeface="Comic Sans MS" panose="030F0702030302020204" pitchFamily="66" charset="0"/>
            </a:endParaRPr>
          </a:p>
          <a:p>
            <a:pPr marL="0" indent="0">
              <a:buNone/>
            </a:pPr>
            <a:r>
              <a:rPr lang="en-US" sz="3600" b="1" dirty="0" smtClean="0">
                <a:effectLst>
                  <a:outerShdw blurRad="38100" dist="38100" dir="2700000" algn="tl">
                    <a:srgbClr val="000000">
                      <a:alpha val="43137"/>
                    </a:srgbClr>
                  </a:outerShdw>
                </a:effectLst>
                <a:latin typeface="Comic Sans MS" panose="030F0702030302020204" pitchFamily="66" charset="0"/>
              </a:rPr>
              <a:t>Be</a:t>
            </a:r>
            <a:r>
              <a:rPr lang="en-US" dirty="0" smtClean="0"/>
              <a:t>	 						</a:t>
            </a:r>
            <a:endParaRPr lang="en-US" b="1" dirty="0">
              <a:effectLst>
                <a:outerShdw blurRad="38100" dist="38100" dir="2700000" algn="tl">
                  <a:srgbClr val="000000">
                    <a:alpha val="43137"/>
                  </a:srgbClr>
                </a:outerShdw>
              </a:effectLst>
              <a:latin typeface="Comic Sans MS" panose="030F0702030302020204" pitchFamily="66" charset="0"/>
            </a:endParaRPr>
          </a:p>
        </p:txBody>
      </p:sp>
      <p:sp>
        <p:nvSpPr>
          <p:cNvPr id="4" name="TextBox 3"/>
          <p:cNvSpPr txBox="1"/>
          <p:nvPr/>
        </p:nvSpPr>
        <p:spPr>
          <a:xfrm>
            <a:off x="6019800" y="4191000"/>
            <a:ext cx="3124200" cy="2215991"/>
          </a:xfrm>
          <a:prstGeom prst="rect">
            <a:avLst/>
          </a:prstGeom>
          <a:noFill/>
        </p:spPr>
        <p:txBody>
          <a:bodyPr wrap="square" rtlCol="0">
            <a:spAutoFit/>
          </a:bodyPr>
          <a:lstStyle/>
          <a:p>
            <a:r>
              <a:rPr lang="en-US" sz="4000" b="1" dirty="0" smtClean="0">
                <a:effectLst>
                  <a:outerShdw blurRad="38100" dist="38100" dir="2700000" algn="tl">
                    <a:srgbClr val="000000">
                      <a:alpha val="43137"/>
                    </a:srgbClr>
                  </a:outerShdw>
                </a:effectLst>
                <a:latin typeface="Comic Sans MS" panose="030F0702030302020204" pitchFamily="66" charset="0"/>
              </a:rPr>
              <a:t>Happy</a:t>
            </a:r>
          </a:p>
          <a:p>
            <a:r>
              <a:rPr lang="en-US" sz="4000" b="1" dirty="0" smtClean="0">
                <a:effectLst>
                  <a:outerShdw blurRad="38100" dist="38100" dir="2700000" algn="tl">
                    <a:srgbClr val="000000">
                      <a:alpha val="43137"/>
                    </a:srgbClr>
                  </a:outerShdw>
                </a:effectLst>
                <a:latin typeface="Comic Sans MS" panose="030F0702030302020204" pitchFamily="66" charset="0"/>
              </a:rPr>
              <a:t>Cell Phone</a:t>
            </a:r>
            <a:endParaRPr lang="en-US" sz="4000" b="1" dirty="0">
              <a:effectLst>
                <a:outerShdw blurRad="38100" dist="38100" dir="2700000" algn="tl">
                  <a:srgbClr val="000000">
                    <a:alpha val="43137"/>
                  </a:srgbClr>
                </a:outerShdw>
              </a:effectLst>
              <a:latin typeface="Comic Sans MS" panose="030F0702030302020204" pitchFamily="66" charset="0"/>
            </a:endParaRPr>
          </a:p>
          <a:p>
            <a:r>
              <a:rPr lang="en-US" sz="4000" b="1" dirty="0" smtClean="0">
                <a:effectLst>
                  <a:outerShdw blurRad="38100" dist="38100" dir="2700000" algn="tl">
                    <a:srgbClr val="000000">
                      <a:alpha val="43137"/>
                    </a:srgbClr>
                  </a:outerShdw>
                </a:effectLst>
                <a:latin typeface="Comic Sans MS" panose="030F0702030302020204" pitchFamily="66" charset="0"/>
              </a:rPr>
              <a:t>Owners!</a:t>
            </a:r>
          </a:p>
          <a:p>
            <a:endParaRPr lang="en-US" dirty="0"/>
          </a:p>
        </p:txBody>
      </p:sp>
    </p:spTree>
    <p:extLst>
      <p:ext uri="{BB962C8B-B14F-4D97-AF65-F5344CB8AC3E}">
        <p14:creationId xmlns:p14="http://schemas.microsoft.com/office/powerpoint/2010/main" val="935572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qacps.k12.md.us/ces/clipart/Carson%20Dellosa%20Clipart/Carson%20Dellosa%20Learning%20Themes/Images/Color%20Images/Farm/FEED.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8603" l="253" r="99495">
                        <a14:foregroundMark x1="18434" y1="69553" x2="20960" y2="76257"/>
                        <a14:foregroundMark x1="14646" y1="71788" x2="14646" y2="71788"/>
                        <a14:foregroundMark x1="11616" y1="71788" x2="11616" y2="71788"/>
                        <a14:foregroundMark x1="11364" y1="67318" x2="11364" y2="67318"/>
                        <a14:foregroundMark x1="16162" y1="63408" x2="16162" y2="63408"/>
                        <a14:foregroundMark x1="21212" y1="62570" x2="21212" y2="62570"/>
                        <a14:foregroundMark x1="58838" y1="78771" x2="58838" y2="78771"/>
                        <a14:foregroundMark x1="56313" y1="70112" x2="56313" y2="70112"/>
                        <a14:foregroundMark x1="49495" y1="67877" x2="49495" y2="67877"/>
                        <a14:foregroundMark x1="43939" y1="70112" x2="43939" y2="70112"/>
                        <a14:foregroundMark x1="55556" y1="64804" x2="55556" y2="64804"/>
                        <a14:foregroundMark x1="50000" y1="94693" x2="50000" y2="94693"/>
                        <a14:foregroundMark x1="59596" y1="87151" x2="59596" y2="87151"/>
                        <a14:foregroundMark x1="56061" y1="84637" x2="56061" y2="84637"/>
                      </a14:backgroundRemoval>
                    </a14:imgEffect>
                  </a14:imgLayer>
                </a14:imgProps>
              </a:ext>
              <a:ext uri="{28A0092B-C50C-407E-A947-70E740481C1C}">
                <a14:useLocalDpi xmlns:a14="http://schemas.microsoft.com/office/drawing/2010/main" val="0"/>
              </a:ext>
            </a:extLst>
          </a:blip>
          <a:srcRect/>
          <a:stretch>
            <a:fillRect/>
          </a:stretch>
        </p:blipFill>
        <p:spPr bwMode="auto">
          <a:xfrm>
            <a:off x="243546" y="3235037"/>
            <a:ext cx="3923236" cy="354676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clker.com/cliparts/u/v/b/Y/U/v/chicken-and-chicks-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9165" y="3929634"/>
            <a:ext cx="4343400" cy="285216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43546" y="457200"/>
            <a:ext cx="8670772"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TODAY’s ADVENTURE:</a:t>
            </a:r>
            <a:endParaRPr lang="en-US" sz="7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a:xfrm>
            <a:off x="464132" y="2057400"/>
            <a:ext cx="8229600" cy="1828800"/>
          </a:xfrm>
        </p:spPr>
        <p:txBody>
          <a:bodyPr>
            <a:noAutofit/>
          </a:bodyPr>
          <a:lstStyle/>
          <a:p>
            <a:pPr marL="0" indent="0" algn="ctr">
              <a:buNone/>
            </a:pPr>
            <a:r>
              <a:rPr lang="en-US" sz="7000" b="1" dirty="0" smtClean="0">
                <a:effectLst>
                  <a:glow rad="63500">
                    <a:schemeClr val="bg1">
                      <a:lumMod val="95000"/>
                    </a:schemeClr>
                  </a:glow>
                  <a:outerShdw blurRad="38100" dist="38100" dir="2700000" algn="tl">
                    <a:srgbClr val="000000">
                      <a:alpha val="43137"/>
                    </a:srgbClr>
                  </a:outerShdw>
                </a:effectLst>
              </a:rPr>
              <a:t>What the Heck is an </a:t>
            </a:r>
            <a:r>
              <a:rPr lang="en-US" sz="7000" b="1" u="sng" dirty="0" smtClean="0">
                <a:effectLst>
                  <a:glow rad="63500">
                    <a:schemeClr val="bg1">
                      <a:lumMod val="95000"/>
                    </a:schemeClr>
                  </a:glow>
                  <a:outerShdw blurRad="38100" dist="38100" dir="2700000" algn="tl">
                    <a:srgbClr val="000000">
                      <a:alpha val="43137"/>
                    </a:srgbClr>
                  </a:outerShdw>
                </a:effectLst>
              </a:rPr>
              <a:t>RSS Feed</a:t>
            </a:r>
            <a:r>
              <a:rPr lang="en-US" sz="7000" b="1" dirty="0" smtClean="0">
                <a:effectLst>
                  <a:glow rad="63500">
                    <a:schemeClr val="bg1">
                      <a:lumMod val="95000"/>
                    </a:schemeClr>
                  </a:glow>
                  <a:outerShdw blurRad="38100" dist="38100" dir="2700000" algn="tl">
                    <a:srgbClr val="000000">
                      <a:alpha val="43137"/>
                    </a:srgbClr>
                  </a:outerShdw>
                </a:effectLst>
              </a:rPr>
              <a:t>?</a:t>
            </a:r>
            <a:endParaRPr lang="en-US" sz="7000" b="1" dirty="0">
              <a:effectLst>
                <a:glow rad="63500">
                  <a:schemeClr val="bg1">
                    <a:lumMod val="95000"/>
                  </a:schemeClr>
                </a:glow>
                <a:outerShdw blurRad="38100" dist="38100" dir="2700000" algn="tl">
                  <a:srgbClr val="000000">
                    <a:alpha val="43137"/>
                  </a:srgbClr>
                </a:outerShdw>
              </a:effectLst>
            </a:endParaRPr>
          </a:p>
        </p:txBody>
      </p:sp>
      <p:sp>
        <p:nvSpPr>
          <p:cNvPr id="5" name="TextBox 4"/>
          <p:cNvSpPr txBox="1"/>
          <p:nvPr/>
        </p:nvSpPr>
        <p:spPr>
          <a:xfrm rot="275315">
            <a:off x="914400" y="4571999"/>
            <a:ext cx="1290764" cy="646331"/>
          </a:xfrm>
          <a:prstGeom prst="rect">
            <a:avLst/>
          </a:prstGeom>
          <a:noFill/>
        </p:spPr>
        <p:txBody>
          <a:bodyPr wrap="square" rtlCol="0">
            <a:spAutoFit/>
          </a:bodyPr>
          <a:lstStyle/>
          <a:p>
            <a:r>
              <a:rPr lang="en-US" sz="3600" b="1" dirty="0" smtClean="0">
                <a:solidFill>
                  <a:schemeClr val="tx2">
                    <a:lumMod val="60000"/>
                    <a:lumOff val="40000"/>
                  </a:schemeClr>
                </a:solidFill>
                <a:effectLst>
                  <a:glow rad="76200">
                    <a:schemeClr val="bg1"/>
                  </a:glow>
                  <a:outerShdw blurRad="38100" dist="38100" dir="2700000" algn="tl">
                    <a:srgbClr val="000000">
                      <a:alpha val="43137"/>
                    </a:srgbClr>
                  </a:outerShdw>
                </a:effectLst>
              </a:rPr>
              <a:t>R S </a:t>
            </a:r>
            <a:r>
              <a:rPr lang="en-US" sz="3600" b="1" dirty="0" err="1" smtClean="0">
                <a:solidFill>
                  <a:schemeClr val="tx2">
                    <a:lumMod val="60000"/>
                    <a:lumOff val="40000"/>
                  </a:schemeClr>
                </a:solidFill>
                <a:effectLst>
                  <a:glow rad="76200">
                    <a:schemeClr val="bg1"/>
                  </a:glow>
                  <a:outerShdw blurRad="38100" dist="38100" dir="2700000" algn="tl">
                    <a:srgbClr val="000000">
                      <a:alpha val="43137"/>
                    </a:srgbClr>
                  </a:outerShdw>
                </a:effectLst>
              </a:rPr>
              <a:t>S</a:t>
            </a:r>
            <a:endParaRPr lang="en-US" sz="3600" b="1" dirty="0">
              <a:solidFill>
                <a:schemeClr val="tx2">
                  <a:lumMod val="60000"/>
                  <a:lumOff val="40000"/>
                </a:schemeClr>
              </a:solidFill>
              <a:effectLst>
                <a:glow rad="76200">
                  <a:schemeClr val="bg1"/>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1669494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dirty="0" smtClean="0">
                <a:effectLst>
                  <a:glow rad="76200">
                    <a:schemeClr val="bg1"/>
                  </a:glow>
                  <a:outerShdw blurRad="38100" dist="38100" dir="2700000" algn="tl">
                    <a:srgbClr val="000000">
                      <a:alpha val="43137"/>
                    </a:srgbClr>
                  </a:outerShdw>
                </a:effectLst>
              </a:rPr>
              <a:t>RSS</a:t>
            </a:r>
            <a:r>
              <a:rPr lang="en-US" sz="5400" b="1" dirty="0" smtClean="0">
                <a:effectLst>
                  <a:glow rad="76200">
                    <a:schemeClr val="bg1"/>
                  </a:glow>
                  <a:outerShdw blurRad="38100" dist="38100" dir="2700000" algn="tl">
                    <a:srgbClr val="000000">
                      <a:alpha val="43137"/>
                    </a:srgbClr>
                  </a:outerShdw>
                </a:effectLst>
              </a:rPr>
              <a:t> </a:t>
            </a:r>
            <a:r>
              <a:rPr lang="en-US" sz="5400" dirty="0" smtClean="0">
                <a:effectLst>
                  <a:glow rad="76200">
                    <a:schemeClr val="bg1"/>
                  </a:glow>
                  <a:outerShdw blurRad="38100" dist="38100" dir="2700000" algn="tl">
                    <a:srgbClr val="000000">
                      <a:alpha val="43137"/>
                    </a:srgbClr>
                  </a:outerShdw>
                </a:effectLst>
              </a:rPr>
              <a:t>Stands For Which </a:t>
            </a:r>
            <a:br>
              <a:rPr lang="en-US" sz="5400" dirty="0" smtClean="0">
                <a:effectLst>
                  <a:glow rad="76200">
                    <a:schemeClr val="bg1"/>
                  </a:glow>
                  <a:outerShdw blurRad="38100" dist="38100" dir="2700000" algn="tl">
                    <a:srgbClr val="000000">
                      <a:alpha val="43137"/>
                    </a:srgbClr>
                  </a:outerShdw>
                </a:effectLst>
              </a:rPr>
            </a:br>
            <a:r>
              <a:rPr lang="en-US" sz="5400" dirty="0" smtClean="0">
                <a:effectLst>
                  <a:glow rad="76200">
                    <a:schemeClr val="bg1"/>
                  </a:glow>
                  <a:outerShdw blurRad="38100" dist="38100" dir="2700000" algn="tl">
                    <a:srgbClr val="000000">
                      <a:alpha val="43137"/>
                    </a:srgbClr>
                  </a:outerShdw>
                </a:effectLst>
              </a:rPr>
              <a:t>of the Following?</a:t>
            </a:r>
            <a:endParaRPr lang="en-US" sz="5400" dirty="0">
              <a:effectLst>
                <a:glow rad="76200">
                  <a:schemeClr val="bg1"/>
                </a:glow>
                <a:outerShdw blurRad="38100" dist="38100" dir="2700000" algn="tl">
                  <a:srgbClr val="000000">
                    <a:alpha val="43137"/>
                  </a:srgbClr>
                </a:outerShdw>
              </a:effectLst>
            </a:endParaRPr>
          </a:p>
        </p:txBody>
      </p:sp>
      <p:sp>
        <p:nvSpPr>
          <p:cNvPr id="3" name="Content Placeholder 2"/>
          <p:cNvSpPr>
            <a:spLocks noGrp="1"/>
          </p:cNvSpPr>
          <p:nvPr>
            <p:ph idx="1"/>
          </p:nvPr>
        </p:nvSpPr>
        <p:spPr>
          <a:xfrm>
            <a:off x="609600" y="1828800"/>
            <a:ext cx="8229600" cy="4525963"/>
          </a:xfrm>
        </p:spPr>
        <p:txBody>
          <a:bodyPr>
            <a:normAutofit/>
          </a:bodyPr>
          <a:lstStyle/>
          <a:p>
            <a:r>
              <a:rPr lang="en-US" sz="4000" b="1" dirty="0" smtClean="0">
                <a:effectLst>
                  <a:outerShdw blurRad="38100" dist="38100" dir="2700000" algn="tl">
                    <a:srgbClr val="000000">
                      <a:alpha val="43137"/>
                    </a:srgbClr>
                  </a:outerShdw>
                </a:effectLst>
              </a:rPr>
              <a:t>Regionally Selected Signal</a:t>
            </a:r>
          </a:p>
          <a:p>
            <a:r>
              <a:rPr lang="en-US" sz="4000" b="1" dirty="0" smtClean="0">
                <a:effectLst>
                  <a:outerShdw blurRad="38100" dist="38100" dir="2700000" algn="tl">
                    <a:srgbClr val="000000">
                      <a:alpha val="43137"/>
                    </a:srgbClr>
                  </a:outerShdw>
                </a:effectLst>
              </a:rPr>
              <a:t>Really Stupid Skunks</a:t>
            </a:r>
          </a:p>
          <a:p>
            <a:r>
              <a:rPr lang="en-US" sz="4000" b="1" dirty="0" smtClean="0">
                <a:effectLst>
                  <a:outerShdw blurRad="38100" dist="38100" dir="2700000" algn="tl">
                    <a:srgbClr val="000000">
                      <a:alpha val="43137"/>
                    </a:srgbClr>
                  </a:outerShdw>
                </a:effectLst>
              </a:rPr>
              <a:t>Radio Standard Signal</a:t>
            </a:r>
          </a:p>
          <a:p>
            <a:r>
              <a:rPr lang="en-US" sz="4000" b="1" dirty="0" smtClean="0">
                <a:effectLst>
                  <a:outerShdw blurRad="38100" dist="38100" dir="2700000" algn="tl">
                    <a:srgbClr val="000000">
                      <a:alpha val="43137"/>
                    </a:srgbClr>
                  </a:outerShdw>
                </a:effectLst>
              </a:rPr>
              <a:t>Rich Site Summary</a:t>
            </a:r>
          </a:p>
          <a:p>
            <a:r>
              <a:rPr lang="en-US" sz="4000" b="1" dirty="0" smtClean="0">
                <a:effectLst>
                  <a:outerShdw blurRad="38100" dist="38100" dir="2700000" algn="tl">
                    <a:srgbClr val="000000">
                      <a:alpha val="43137"/>
                    </a:srgbClr>
                  </a:outerShdw>
                </a:effectLst>
              </a:rPr>
              <a:t>Referenced Secure Site</a:t>
            </a:r>
          </a:p>
          <a:p>
            <a:r>
              <a:rPr lang="en-US" sz="4000" b="1" dirty="0" smtClean="0">
                <a:effectLst>
                  <a:outerShdw blurRad="38100" dist="38100" dir="2700000" algn="tl">
                    <a:srgbClr val="000000">
                      <a:alpha val="43137"/>
                    </a:srgbClr>
                  </a:outerShdw>
                </a:effectLst>
              </a:rPr>
              <a:t>All of the above</a:t>
            </a:r>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83702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xEl>
                                              <p:pRg st="4" end="4"/>
                                            </p:txEl>
                                          </p:spTgt>
                                        </p:tgtEl>
                                      </p:cBhvr>
                                    </p:animEffect>
                                    <p:set>
                                      <p:cBhvr>
                                        <p:cTn id="7" dur="1" fill="hold">
                                          <p:stCondLst>
                                            <p:cond delay="499"/>
                                          </p:stCondLst>
                                        </p:cTn>
                                        <p:tgtEl>
                                          <p:spTgt spid="3">
                                            <p:txEl>
                                              <p:pRg st="4" end="4"/>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
                                            <p:txEl>
                                              <p:pRg st="5" end="5"/>
                                            </p:txEl>
                                          </p:spTgt>
                                        </p:tgtEl>
                                      </p:cBhvr>
                                    </p:animEffect>
                                    <p:set>
                                      <p:cBhvr>
                                        <p:cTn id="10" dur="1" fill="hold">
                                          <p:stCondLst>
                                            <p:cond delay="499"/>
                                          </p:stCondLst>
                                        </p:cTn>
                                        <p:tgtEl>
                                          <p:spTgt spid="3">
                                            <p:txEl>
                                              <p:pRg st="5" end="5"/>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3">
                                            <p:txEl>
                                              <p:pRg st="0" end="0"/>
                                            </p:txEl>
                                          </p:spTgt>
                                        </p:tgtEl>
                                      </p:cBhvr>
                                    </p:animEffect>
                                    <p:set>
                                      <p:cBhvr>
                                        <p:cTn id="13" dur="1" fill="hold">
                                          <p:stCondLst>
                                            <p:cond delay="499"/>
                                          </p:stCondLst>
                                        </p:cTn>
                                        <p:tgtEl>
                                          <p:spTgt spid="3">
                                            <p:txEl>
                                              <p:pRg st="0" end="0"/>
                                            </p:txEl>
                                          </p:spTgt>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3">
                                            <p:txEl>
                                              <p:pRg st="1" end="1"/>
                                            </p:txEl>
                                          </p:spTgt>
                                        </p:tgtEl>
                                      </p:cBhvr>
                                    </p:animEffect>
                                    <p:set>
                                      <p:cBhvr>
                                        <p:cTn id="16" dur="1" fill="hold">
                                          <p:stCondLst>
                                            <p:cond delay="499"/>
                                          </p:stCondLst>
                                        </p:cTn>
                                        <p:tgtEl>
                                          <p:spTgt spid="3">
                                            <p:txEl>
                                              <p:pRg st="1" end="1"/>
                                            </p:txEl>
                                          </p:spTgt>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3">
                                            <p:txEl>
                                              <p:pRg st="2" end="2"/>
                                            </p:txEl>
                                          </p:spTgt>
                                        </p:tgtEl>
                                      </p:cBhvr>
                                    </p:animEffect>
                                    <p:set>
                                      <p:cBhvr>
                                        <p:cTn id="19"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2581" y="1752600"/>
            <a:ext cx="8229600" cy="4525963"/>
          </a:xfrm>
        </p:spPr>
        <p:txBody>
          <a:bodyPr>
            <a:normAutofit lnSpcReduction="10000"/>
          </a:bodyPr>
          <a:lstStyle/>
          <a:p>
            <a:r>
              <a:rPr lang="en-US" dirty="0" smtClean="0"/>
              <a:t>An RSS feed is when your phone subscribes to one or more web sites to receive their latest updates as they happen.  </a:t>
            </a:r>
          </a:p>
          <a:p>
            <a:r>
              <a:rPr lang="en-US" dirty="0" smtClean="0"/>
              <a:t>Kind of like how your Twitter feed updates continually as people you subscribe to tweet their useless blah </a:t>
            </a:r>
            <a:r>
              <a:rPr lang="en-US" dirty="0" err="1" smtClean="0"/>
              <a:t>blah</a:t>
            </a:r>
            <a:r>
              <a:rPr lang="en-US" dirty="0" smtClean="0"/>
              <a:t> blahs, the RSS feed presents new information published on the web sites/blogs that you subscribe to, whether that be one site or a hundred.</a:t>
            </a:r>
          </a:p>
        </p:txBody>
      </p:sp>
      <p:sp>
        <p:nvSpPr>
          <p:cNvPr id="4" name="Rectangle 3"/>
          <p:cNvSpPr/>
          <p:nvPr/>
        </p:nvSpPr>
        <p:spPr>
          <a:xfrm>
            <a:off x="2590800" y="16316"/>
            <a:ext cx="3973162" cy="163121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0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RSS</a:t>
            </a:r>
            <a:endParaRPr lang="en-US" sz="10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3074" name="Picture 2" descr="http://files.softicons.com/download/social-media-icons/social-bookmarks-icon-set-by-yootheme/png/512x512/social_rss_box_orang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5127" y="50952"/>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files.softicons.com/download/social-media-icons/social-bookmarks-icon-set-by-yootheme/png/512x512/social_rss_box_orang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63962" y="37097"/>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96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There are several different apps you can install to run RSS feeds.  Feel free to uninstall later on and replace this, but right now we are all going to go to our phone/tablet’s app store</a:t>
            </a:r>
          </a:p>
          <a:p>
            <a:r>
              <a:rPr lang="en-US" dirty="0" smtClean="0"/>
              <a:t>Yep, as in right this second—GO THERE!</a:t>
            </a:r>
          </a:p>
          <a:p>
            <a:r>
              <a:rPr lang="en-US" dirty="0" smtClean="0"/>
              <a:t>Search for the app called </a:t>
            </a:r>
            <a:r>
              <a:rPr lang="en-US" sz="4000" b="1" dirty="0" err="1" smtClean="0">
                <a:effectLst>
                  <a:outerShdw blurRad="38100" dist="38100" dir="2700000" algn="tl">
                    <a:srgbClr val="000000">
                      <a:alpha val="43137"/>
                    </a:srgbClr>
                  </a:outerShdw>
                </a:effectLst>
              </a:rPr>
              <a:t>feedly</a:t>
            </a:r>
            <a:endParaRPr lang="en-US" sz="4000" b="1" dirty="0" smtClean="0">
              <a:effectLst>
                <a:outerShdw blurRad="38100" dist="38100" dir="2700000" algn="tl">
                  <a:srgbClr val="000000">
                    <a:alpha val="43137"/>
                  </a:srgbClr>
                </a:outerShdw>
              </a:effectLst>
            </a:endParaRPr>
          </a:p>
          <a:p>
            <a:r>
              <a:rPr lang="en-US" sz="4000" dirty="0" smtClean="0"/>
              <a:t>Install it</a:t>
            </a:r>
            <a:endParaRPr lang="en-US" sz="4000" dirty="0"/>
          </a:p>
        </p:txBody>
      </p:sp>
      <p:sp>
        <p:nvSpPr>
          <p:cNvPr id="4" name="Title 3"/>
          <p:cNvSpPr>
            <a:spLocks noGrp="1"/>
          </p:cNvSpPr>
          <p:nvPr>
            <p:ph type="title"/>
          </p:nvPr>
        </p:nvSpPr>
        <p:spPr>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0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RSS</a:t>
            </a:r>
            <a:endParaRPr lang="en-US" sz="10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122" name="Picture 2" descr="http://cdn.slashgear.com/wp-content/uploads/2013/03/500000-Google-Reader-users-convert-to-Feedl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5941" y="3945081"/>
            <a:ext cx="2653145" cy="2653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447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1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200" y="152400"/>
            <a:ext cx="3552126" cy="1477328"/>
          </a:xfrm>
          <a:prstGeom prst="rect">
            <a:avLst/>
          </a:prstGeom>
          <a:noFill/>
        </p:spPr>
        <p:txBody>
          <a:bodyPr wrap="none" lIns="91440" tIns="45720" rIns="91440" bIns="45720">
            <a:spAutoFit/>
          </a:bodyPr>
          <a:lstStyle/>
          <a:p>
            <a:pPr algn="ctr"/>
            <a:r>
              <a:rPr lang="en-US" sz="90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FEEDLY</a:t>
            </a:r>
            <a:endParaRPr lang="en-US" sz="90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6146" name="Picture 2" descr="http://cdn.slashgear.com/wp-content/uploads/2013/03/500000-Google-Reader-users-convert-to-Feedl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4636"/>
            <a:ext cx="2082800" cy="2082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629728"/>
            <a:ext cx="3770151" cy="5029200"/>
          </a:xfrm>
          <a:prstGeom prst="rect">
            <a:avLst/>
          </a:prstGeom>
        </p:spPr>
      </p:pic>
      <p:sp>
        <p:nvSpPr>
          <p:cNvPr id="6" name="TextBox 5"/>
          <p:cNvSpPr txBox="1"/>
          <p:nvPr/>
        </p:nvSpPr>
        <p:spPr>
          <a:xfrm>
            <a:off x="5105400" y="2374613"/>
            <a:ext cx="3200400" cy="3539430"/>
          </a:xfrm>
          <a:prstGeom prst="rect">
            <a:avLst/>
          </a:prstGeom>
          <a:noFill/>
        </p:spPr>
        <p:txBody>
          <a:bodyPr wrap="square" rtlCol="0">
            <a:spAutoFit/>
          </a:bodyPr>
          <a:lstStyle/>
          <a:p>
            <a:r>
              <a:rPr lang="en-US" sz="3200" b="1" dirty="0" smtClean="0">
                <a:effectLst>
                  <a:outerShdw blurRad="38100" dist="38100" dir="2700000" algn="tl">
                    <a:srgbClr val="000000">
                      <a:alpha val="43137"/>
                    </a:srgbClr>
                  </a:outerShdw>
                </a:effectLst>
              </a:rPr>
              <a:t>There should be a drop down menu at the top of your screen.  Tap it, and then select the option to add a website.</a:t>
            </a: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414409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953000"/>
          </a:xfrm>
        </p:spPr>
        <p:txBody>
          <a:bodyPr>
            <a:normAutofit fontScale="85000" lnSpcReduction="20000"/>
          </a:bodyPr>
          <a:lstStyle/>
          <a:p>
            <a:pPr marL="0" indent="0" algn="ctr">
              <a:buNone/>
            </a:pPr>
            <a:r>
              <a:rPr lang="en-US" dirty="0" smtClean="0"/>
              <a:t>The site info you need to add our class blog is</a:t>
            </a:r>
            <a:r>
              <a:rPr lang="en-US" dirty="0" smtClean="0"/>
              <a:t>:</a:t>
            </a:r>
            <a:br>
              <a:rPr lang="en-US" dirty="0" smtClean="0"/>
            </a:br>
            <a:r>
              <a:rPr lang="en-US" dirty="0" smtClean="0"/>
              <a:t/>
            </a:r>
            <a:br>
              <a:rPr lang="en-US" dirty="0" smtClean="0"/>
            </a:br>
            <a:r>
              <a:rPr lang="en-US" sz="5200" b="1" dirty="0" smtClean="0">
                <a:effectLst>
                  <a:glow rad="88900">
                    <a:schemeClr val="bg1"/>
                  </a:glow>
                </a:effectLst>
              </a:rPr>
              <a:t>bghs3.weebly.com/1/feed</a:t>
            </a:r>
            <a:br>
              <a:rPr lang="en-US" sz="5200" b="1" dirty="0" smtClean="0">
                <a:effectLst>
                  <a:glow rad="88900">
                    <a:schemeClr val="bg1"/>
                  </a:glow>
                </a:effectLst>
              </a:rPr>
            </a:br>
            <a:r>
              <a:rPr lang="en-US" sz="2400" b="1" dirty="0" smtClean="0">
                <a:effectLst>
                  <a:glow>
                    <a:schemeClr val="bg1"/>
                  </a:glow>
                </a:effectLst>
              </a:rPr>
              <a:t>(leave off the </a:t>
            </a:r>
            <a:r>
              <a:rPr lang="en-US" sz="2400" b="1" dirty="0" smtClean="0">
                <a:effectLst>
                  <a:glow rad="88900">
                    <a:schemeClr val="bg1"/>
                  </a:glow>
                </a:effectLst>
              </a:rPr>
              <a:t>http:// </a:t>
            </a:r>
            <a:r>
              <a:rPr lang="en-US" sz="2400" b="1" dirty="0" smtClean="0">
                <a:effectLst>
                  <a:glow>
                    <a:schemeClr val="bg1"/>
                  </a:glow>
                </a:effectLst>
              </a:rPr>
              <a:t>and don’t type </a:t>
            </a:r>
            <a:r>
              <a:rPr lang="en-US" sz="2400" b="1" dirty="0" smtClean="0">
                <a:effectLst>
                  <a:glow rad="88900">
                    <a:schemeClr val="bg1"/>
                  </a:glow>
                </a:effectLst>
              </a:rPr>
              <a:t>www</a:t>
            </a:r>
            <a:r>
              <a:rPr lang="en-US" sz="2400" b="1" dirty="0" smtClean="0">
                <a:effectLst>
                  <a:glow>
                    <a:schemeClr val="bg1"/>
                  </a:glow>
                </a:effectLst>
              </a:rPr>
              <a:t>)</a:t>
            </a:r>
            <a:endParaRPr lang="en-US" sz="5200" b="1" dirty="0" smtClean="0">
              <a:effectLst>
                <a:glow>
                  <a:schemeClr val="bg1"/>
                </a:glow>
              </a:effectLst>
            </a:endParaRPr>
          </a:p>
          <a:p>
            <a:pPr marL="0" indent="0" algn="ctr">
              <a:buNone/>
            </a:pPr>
            <a:endParaRPr lang="en-US" sz="4400" b="1" dirty="0"/>
          </a:p>
          <a:p>
            <a:r>
              <a:rPr lang="en-US" sz="4400" b="1" dirty="0" smtClean="0"/>
              <a:t>Now, keep in mind that this gives you a simplified update on new posts that are added to the blog.  It is not the full web site, only a feed on posts.  What it is, though, is QUICK.</a:t>
            </a:r>
          </a:p>
          <a:p>
            <a:pPr algn="ctr"/>
            <a:endParaRPr lang="en-US" sz="4400" b="1" dirty="0"/>
          </a:p>
        </p:txBody>
      </p:sp>
      <p:sp>
        <p:nvSpPr>
          <p:cNvPr id="4" name="Rectangle 3"/>
          <p:cNvSpPr/>
          <p:nvPr/>
        </p:nvSpPr>
        <p:spPr>
          <a:xfrm>
            <a:off x="1219200" y="152400"/>
            <a:ext cx="3552126" cy="1477328"/>
          </a:xfrm>
          <a:prstGeom prst="rect">
            <a:avLst/>
          </a:prstGeom>
          <a:noFill/>
        </p:spPr>
        <p:txBody>
          <a:bodyPr wrap="none" lIns="91440" tIns="45720" rIns="91440" bIns="45720">
            <a:spAutoFit/>
          </a:bodyPr>
          <a:lstStyle/>
          <a:p>
            <a:pPr algn="ctr"/>
            <a:r>
              <a:rPr lang="en-US" sz="90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FEEDLY</a:t>
            </a:r>
            <a:endParaRPr lang="en-US" sz="90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6146" name="Picture 2" descr="http://cdn.slashgear.com/wp-content/uploads/2013/03/500000-Google-Reader-users-convert-to-Feedl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0"/>
            <a:ext cx="1854200" cy="1854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6336268"/>
            <a:ext cx="8763000" cy="369332"/>
          </a:xfrm>
          <a:prstGeom prst="rect">
            <a:avLst/>
          </a:prstGeom>
          <a:noFill/>
        </p:spPr>
        <p:txBody>
          <a:bodyPr wrap="square" rtlCol="0">
            <a:spAutoFit/>
          </a:bodyPr>
          <a:lstStyle/>
          <a:p>
            <a:r>
              <a:rPr lang="en-US" dirty="0" smtClean="0"/>
              <a:t>You will be asked to connect the app to some account like </a:t>
            </a:r>
            <a:r>
              <a:rPr lang="en-US" dirty="0" err="1" smtClean="0"/>
              <a:t>facebook</a:t>
            </a:r>
            <a:r>
              <a:rPr lang="en-US" dirty="0" smtClean="0"/>
              <a:t>, google, etc.</a:t>
            </a:r>
            <a:endParaRPr lang="en-US" dirty="0"/>
          </a:p>
        </p:txBody>
      </p:sp>
    </p:spTree>
    <p:extLst>
      <p:ext uri="{BB962C8B-B14F-4D97-AF65-F5344CB8AC3E}">
        <p14:creationId xmlns:p14="http://schemas.microsoft.com/office/powerpoint/2010/main" val="41401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b="1" u="sng" dirty="0" smtClean="0">
                <a:effectLst>
                  <a:glow rad="88900">
                    <a:schemeClr val="bg1"/>
                  </a:glow>
                  <a:outerShdw blurRad="38100" dist="38100" dir="2700000" algn="tl">
                    <a:srgbClr val="000000">
                      <a:alpha val="43137"/>
                    </a:srgbClr>
                  </a:outerShdw>
                </a:effectLst>
                <a:latin typeface="Eras Demi ITC" panose="020B0805030504020804" pitchFamily="34" charset="0"/>
              </a:rPr>
              <a:t>REMEMBER:</a:t>
            </a:r>
            <a:endParaRPr lang="en-US" sz="7200" b="1" u="sng" dirty="0">
              <a:effectLst>
                <a:glow rad="88900">
                  <a:schemeClr val="bg1"/>
                </a:glow>
                <a:outerShdw blurRad="38100" dist="38100" dir="2700000" algn="tl">
                  <a:srgbClr val="000000">
                    <a:alpha val="43137"/>
                  </a:srgbClr>
                </a:outerShdw>
              </a:effectLst>
              <a:latin typeface="Eras Demi ITC" panose="020B0805030504020804" pitchFamily="34" charset="0"/>
            </a:endParaRPr>
          </a:p>
        </p:txBody>
      </p:sp>
      <p:sp>
        <p:nvSpPr>
          <p:cNvPr id="3" name="Content Placeholder 2"/>
          <p:cNvSpPr>
            <a:spLocks noGrp="1"/>
          </p:cNvSpPr>
          <p:nvPr>
            <p:ph idx="1"/>
          </p:nvPr>
        </p:nvSpPr>
        <p:spPr>
          <a:xfrm>
            <a:off x="457200" y="1600200"/>
            <a:ext cx="8229600" cy="5181600"/>
          </a:xfrm>
        </p:spPr>
        <p:txBody>
          <a:bodyPr>
            <a:normAutofit fontScale="92500" lnSpcReduction="10000"/>
          </a:bodyPr>
          <a:lstStyle/>
          <a:p>
            <a:r>
              <a:rPr lang="en-US" dirty="0" smtClean="0"/>
              <a:t>Having a cell phone or tablet or any personal electronic device in this classroom is a privilege, not your right.</a:t>
            </a:r>
          </a:p>
          <a:p>
            <a:r>
              <a:rPr lang="en-US" dirty="0" smtClean="0"/>
              <a:t>That means you are allowed to have a phone out because Mr. Tucker allows it.</a:t>
            </a:r>
          </a:p>
          <a:p>
            <a:r>
              <a:rPr lang="en-US" dirty="0" smtClean="0"/>
              <a:t>Cell phone permission is not so you can screw around instead of learning.  It is so electronics can be used to help learning.</a:t>
            </a:r>
          </a:p>
          <a:p>
            <a:r>
              <a:rPr lang="en-US" dirty="0" smtClean="0"/>
              <a:t>That means you install an app and keep it on there if instructed to do so.</a:t>
            </a:r>
            <a:br>
              <a:rPr lang="en-US" dirty="0" smtClean="0"/>
            </a:br>
            <a:r>
              <a:rPr lang="en-US" sz="2600" dirty="0" smtClean="0"/>
              <a:t>(And use the thing to enhance your classroom experience.)  </a:t>
            </a:r>
            <a:endParaRPr lang="en-US" sz="2600" dirty="0"/>
          </a:p>
        </p:txBody>
      </p:sp>
    </p:spTree>
    <p:extLst>
      <p:ext uri="{BB962C8B-B14F-4D97-AF65-F5344CB8AC3E}">
        <p14:creationId xmlns:p14="http://schemas.microsoft.com/office/powerpoint/2010/main" val="202825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b="1" dirty="0" smtClean="0">
                <a:effectLst>
                  <a:glow rad="101600">
                    <a:schemeClr val="bg1"/>
                  </a:glow>
                  <a:outerShdw blurRad="38100" dist="38100" dir="2700000" algn="tl">
                    <a:srgbClr val="000000">
                      <a:alpha val="43137"/>
                    </a:srgbClr>
                  </a:outerShdw>
                </a:effectLst>
                <a:latin typeface="Comic Sans MS" panose="030F0702030302020204" pitchFamily="66" charset="0"/>
              </a:rPr>
              <a:t>BUT…</a:t>
            </a:r>
            <a:endParaRPr lang="en-US" sz="9600" b="1" dirty="0">
              <a:effectLst>
                <a:glow rad="101600">
                  <a:schemeClr val="bg1"/>
                </a:glow>
                <a:outerShdw blurRad="38100" dist="38100" dir="2700000" algn="tl">
                  <a:srgbClr val="000000">
                    <a:alpha val="43137"/>
                  </a:srgbClr>
                </a:outerShdw>
              </a:effectLst>
              <a:latin typeface="Comic Sans MS" panose="030F0702030302020204" pitchFamily="66" charset="0"/>
            </a:endParaRPr>
          </a:p>
        </p:txBody>
      </p:sp>
      <p:sp>
        <p:nvSpPr>
          <p:cNvPr id="3" name="Content Placeholder 2"/>
          <p:cNvSpPr>
            <a:spLocks noGrp="1"/>
          </p:cNvSpPr>
          <p:nvPr>
            <p:ph idx="1"/>
          </p:nvPr>
        </p:nvSpPr>
        <p:spPr>
          <a:xfrm>
            <a:off x="457200" y="1524000"/>
            <a:ext cx="8458200" cy="5029200"/>
          </a:xfrm>
        </p:spPr>
        <p:txBody>
          <a:bodyPr>
            <a:normAutofit lnSpcReduction="10000"/>
          </a:bodyPr>
          <a:lstStyle/>
          <a:p>
            <a:pPr marL="0" indent="0">
              <a:buNone/>
            </a:pPr>
            <a:r>
              <a:rPr lang="en-US" b="1" dirty="0" smtClean="0">
                <a:effectLst>
                  <a:glow rad="88900">
                    <a:schemeClr val="bg1"/>
                  </a:glow>
                </a:effectLst>
                <a:latin typeface="Comic Sans MS" panose="030F0702030302020204" pitchFamily="66" charset="0"/>
              </a:rPr>
              <a:t>“It’s </a:t>
            </a:r>
            <a:r>
              <a:rPr lang="en-US" b="1" u="sng" dirty="0" smtClean="0">
                <a:effectLst>
                  <a:glow rad="88900">
                    <a:schemeClr val="bg1"/>
                  </a:glow>
                </a:effectLst>
                <a:latin typeface="Comic Sans MS" panose="030F0702030302020204" pitchFamily="66" charset="0"/>
              </a:rPr>
              <a:t>MY phone</a:t>
            </a:r>
            <a:r>
              <a:rPr lang="en-US" b="1" dirty="0" smtClean="0">
                <a:effectLst>
                  <a:glow rad="88900">
                    <a:schemeClr val="bg1"/>
                  </a:glow>
                </a:effectLst>
                <a:latin typeface="Comic Sans MS" panose="030F0702030302020204" pitchFamily="66" charset="0"/>
              </a:rPr>
              <a:t>.  You don’t pay my cell phone bill.  You can’t tell me what apps to install on </a:t>
            </a:r>
            <a:r>
              <a:rPr lang="en-US" sz="3600" b="1" dirty="0" smtClean="0">
                <a:effectLst>
                  <a:glow rad="88900">
                    <a:schemeClr val="bg1"/>
                  </a:glow>
                  <a:outerShdw blurRad="38100" dist="38100" dir="2700000" algn="tl">
                    <a:srgbClr val="000000">
                      <a:alpha val="43137"/>
                    </a:srgbClr>
                  </a:outerShdw>
                </a:effectLst>
                <a:latin typeface="Comic Sans MS" panose="030F0702030302020204" pitchFamily="66" charset="0"/>
              </a:rPr>
              <a:t>my</a:t>
            </a:r>
            <a:r>
              <a:rPr lang="en-US" sz="3600" b="1" dirty="0" smtClean="0">
                <a:effectLst>
                  <a:glow rad="88900">
                    <a:schemeClr val="bg1"/>
                  </a:glow>
                </a:effectLst>
                <a:latin typeface="Comic Sans MS" panose="030F0702030302020204" pitchFamily="66" charset="0"/>
              </a:rPr>
              <a:t> own phone</a:t>
            </a:r>
            <a:r>
              <a:rPr lang="en-US" b="1" dirty="0" smtClean="0">
                <a:effectLst>
                  <a:glow rad="88900">
                    <a:schemeClr val="bg1"/>
                  </a:glow>
                </a:effectLst>
                <a:latin typeface="Comic Sans MS" panose="030F0702030302020204" pitchFamily="66" charset="0"/>
              </a:rPr>
              <a:t>!”</a:t>
            </a:r>
          </a:p>
          <a:p>
            <a:pPr marL="0" indent="0">
              <a:buNone/>
            </a:pPr>
            <a:endParaRPr lang="en-US" dirty="0"/>
          </a:p>
          <a:p>
            <a:pPr marL="0" indent="0">
              <a:buNone/>
            </a:pPr>
            <a:r>
              <a:rPr lang="en-US" b="1" dirty="0" smtClean="0">
                <a:effectLst>
                  <a:glow rad="76200">
                    <a:srgbClr val="FFFF00"/>
                  </a:glow>
                </a:effectLst>
                <a:latin typeface="Eras Demi ITC" panose="020B0805030504020804" pitchFamily="34" charset="0"/>
              </a:rPr>
              <a:t>Yes, and it’s </a:t>
            </a:r>
            <a:r>
              <a:rPr lang="en-US" sz="3600" b="1" u="sng" dirty="0" smtClean="0">
                <a:effectLst>
                  <a:glow rad="76200">
                    <a:srgbClr val="FFFF00"/>
                  </a:glow>
                </a:effectLst>
                <a:latin typeface="Eras Demi ITC" panose="020B0805030504020804" pitchFamily="34" charset="0"/>
              </a:rPr>
              <a:t>MY classroom</a:t>
            </a:r>
            <a:r>
              <a:rPr lang="en-US" b="1" dirty="0" smtClean="0">
                <a:effectLst>
                  <a:glow rad="76200">
                    <a:srgbClr val="FFFF00"/>
                  </a:glow>
                </a:effectLst>
                <a:latin typeface="Eras Demi ITC" panose="020B0805030504020804" pitchFamily="34" charset="0"/>
              </a:rPr>
              <a:t>.  If you don’t want to play by my rules, then don’t have your cell phone out when you are in my classroom.</a:t>
            </a:r>
          </a:p>
          <a:p>
            <a:pPr marL="0" indent="0" algn="ctr">
              <a:buNone/>
            </a:pPr>
            <a:r>
              <a:rPr lang="en-US" sz="6000" b="1" dirty="0" smtClean="0">
                <a:effectLst>
                  <a:glow rad="76200">
                    <a:srgbClr val="FFFF00"/>
                  </a:glow>
                  <a:outerShdw blurRad="60007" dist="310007" dir="7680000" sy="30000" kx="1300200" algn="ctr" rotWithShape="0">
                    <a:prstClr val="black">
                      <a:alpha val="32000"/>
                    </a:prstClr>
                  </a:outerShdw>
                </a:effectLst>
                <a:latin typeface="Eras Demi ITC" panose="020B0805030504020804" pitchFamily="34" charset="0"/>
              </a:rPr>
              <a:t>EVER!  </a:t>
            </a:r>
            <a:endParaRPr lang="en-US" sz="6000" b="1" dirty="0">
              <a:effectLst>
                <a:glow rad="76200">
                  <a:srgbClr val="FFFF00"/>
                </a:glow>
                <a:outerShdw blurRad="60007" dist="310007" dir="7680000" sy="30000" kx="1300200" algn="ctr" rotWithShape="0">
                  <a:prstClr val="black">
                    <a:alpha val="32000"/>
                  </a:prstClr>
                </a:outerShdw>
              </a:effectLst>
              <a:latin typeface="Eras Demi ITC" panose="020B0805030504020804" pitchFamily="34" charset="0"/>
            </a:endParaRPr>
          </a:p>
        </p:txBody>
      </p:sp>
    </p:spTree>
    <p:extLst>
      <p:ext uri="{BB962C8B-B14F-4D97-AF65-F5344CB8AC3E}">
        <p14:creationId xmlns:p14="http://schemas.microsoft.com/office/powerpoint/2010/main" val="303199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371</TotalTime>
  <Words>399</Words>
  <Application>Microsoft Office PowerPoint</Application>
  <PresentationFormat>On-screen Show (4:3)</PresentationFormat>
  <Paragraphs>47</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Comic Sans MS</vt:lpstr>
      <vt:lpstr>Eras Demi ITC</vt:lpstr>
      <vt:lpstr>Jokerman</vt:lpstr>
      <vt:lpstr>Office Theme</vt:lpstr>
      <vt:lpstr>PowerPoint Presentation</vt:lpstr>
      <vt:lpstr>PowerPoint Presentation</vt:lpstr>
      <vt:lpstr>RSS Stands For Which  of the Following?</vt:lpstr>
      <vt:lpstr>PowerPoint Presentation</vt:lpstr>
      <vt:lpstr>RSS</vt:lpstr>
      <vt:lpstr>PowerPoint Presentation</vt:lpstr>
      <vt:lpstr>PowerPoint Presentation</vt:lpstr>
      <vt:lpstr>REMEMBER:</vt:lpstr>
      <vt:lpstr>BUT…</vt:lpstr>
      <vt:lpstr>YOUR PHONE…</vt:lpstr>
      <vt:lpstr>NOW…</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TODAY’s</dc:title>
  <dc:creator>JT</dc:creator>
  <cp:lastModifiedBy>Tucker, Jeremy - BGHS - English Dept.</cp:lastModifiedBy>
  <cp:revision>28</cp:revision>
  <dcterms:created xsi:type="dcterms:W3CDTF">2014-08-25T01:12:51Z</dcterms:created>
  <dcterms:modified xsi:type="dcterms:W3CDTF">2014-08-25T14:42:12Z</dcterms:modified>
</cp:coreProperties>
</file>