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80" r:id="rId23"/>
    <p:sldId id="285" r:id="rId24"/>
    <p:sldId id="286" r:id="rId25"/>
    <p:sldId id="287" r:id="rId26"/>
    <p:sldId id="288" r:id="rId27"/>
    <p:sldId id="290" r:id="rId28"/>
    <p:sldId id="291" r:id="rId29"/>
    <p:sldId id="293" r:id="rId30"/>
    <p:sldId id="294" r:id="rId31"/>
    <p:sldId id="295" r:id="rId32"/>
    <p:sldId id="297" r:id="rId33"/>
    <p:sldId id="298" r:id="rId34"/>
    <p:sldId id="299" r:id="rId35"/>
    <p:sldId id="300" r:id="rId36"/>
    <p:sldId id="301" r:id="rId37"/>
    <p:sldId id="303" r:id="rId38"/>
    <p:sldId id="302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D3058-D3EB-44FD-8661-4D960ECF73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688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6E619-9793-4D17-BE7A-31908D04E5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750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B0FFE-B92E-45D9-A7EA-DB471FDD87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959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>
                <a:solidFill>
                  <a:prstClr val="white"/>
                </a:solidFill>
              </a:rPr>
              <a:pPr/>
              <a:t>3/26/2015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415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>
                <a:solidFill>
                  <a:prstClr val="white"/>
                </a:solidFill>
              </a:rPr>
              <a:pPr/>
              <a:t>3/26/2015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962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>
                <a:solidFill>
                  <a:prstClr val="white"/>
                </a:solidFill>
              </a:rPr>
              <a:pPr/>
              <a:t>3/26/2015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605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>
                <a:solidFill>
                  <a:prstClr val="white"/>
                </a:solidFill>
              </a:rPr>
              <a:pPr/>
              <a:t>3/26/2015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619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>
                <a:solidFill>
                  <a:prstClr val="white"/>
                </a:solidFill>
              </a:rPr>
              <a:pPr/>
              <a:t>3/26/2015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405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>
                <a:solidFill>
                  <a:prstClr val="white"/>
                </a:solidFill>
              </a:rPr>
              <a:pPr/>
              <a:t>3/26/2015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536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>
                <a:solidFill>
                  <a:prstClr val="white"/>
                </a:solidFill>
              </a:rPr>
              <a:pPr/>
              <a:t>3/26/2015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238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>
                <a:solidFill>
                  <a:prstClr val="white"/>
                </a:solidFill>
              </a:rPr>
              <a:pPr/>
              <a:t>3/26/2015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04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13FA1-BE3E-4470-BAA5-937B2427B3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41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>
                <a:solidFill>
                  <a:prstClr val="white"/>
                </a:solidFill>
              </a:rPr>
              <a:pPr/>
              <a:t>3/26/2015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818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>
                <a:solidFill>
                  <a:prstClr val="white"/>
                </a:solidFill>
              </a:rPr>
              <a:pPr/>
              <a:t>3/26/2015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364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>
                <a:solidFill>
                  <a:prstClr val="white"/>
                </a:solidFill>
              </a:rPr>
              <a:pPr/>
              <a:t>3/26/2015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111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>
                <a:solidFill>
                  <a:prstClr val="white"/>
                </a:solidFill>
              </a:rPr>
              <a:pPr/>
              <a:t>3/26/2015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421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>
                <a:solidFill>
                  <a:prstClr val="white"/>
                </a:solidFill>
              </a:rPr>
              <a:pPr/>
              <a:t>3/26/2015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954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>
                <a:solidFill>
                  <a:prstClr val="white"/>
                </a:solidFill>
              </a:rPr>
              <a:pPr/>
              <a:t>3/26/2015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576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91CD3-0613-4B86-829E-B7DAF06E1B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86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D65D8-8839-410F-A2B5-E663100BC1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852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94FDC-6331-4BB2-B045-25FB2D41AD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298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70FA-1DF8-451C-A325-7A85D2581A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12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C76D7-B9AB-4348-AC64-669128757C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572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7366D-4A77-4F22-87AA-FB9FFC1DE9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511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C423E-1225-4B66-AFCB-58ECA6B4C0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396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A889AB-1EA6-4BC5-90F3-4B0C7F7E0C0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31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defTabSz="457200"/>
            <a:fld id="{09B482E8-6E0E-1B4F-B1FD-C69DB9E858D9}" type="datetimeFigureOut">
              <a:rPr lang="en-US" dirty="0">
                <a:solidFill>
                  <a:prstClr val="white"/>
                </a:solidFill>
              </a:rPr>
              <a:pPr defTabSz="457200"/>
              <a:t>3/26/2015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F0A22E"/>
                </a:solidFill>
              </a:rPr>
              <a:pPr defTabSz="457200"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1886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A2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 rot="19932273">
            <a:off x="3938453" y="797850"/>
            <a:ext cx="4800600" cy="1314450"/>
          </a:xfrm>
        </p:spPr>
        <p:txBody>
          <a:bodyPr/>
          <a:lstStyle/>
          <a:p>
            <a:pPr eaLnBrk="1" hangingPunct="1"/>
            <a:r>
              <a:rPr lang="en-US" altLang="en-US" sz="3300" dirty="0">
                <a:solidFill>
                  <a:schemeClr val="tx2">
                    <a:lumMod val="95000"/>
                    <a:lumOff val="5000"/>
                  </a:schemeClr>
                </a:solidFill>
                <a:effectLst>
                  <a:glow rad="88900">
                    <a:schemeClr val="bg1"/>
                  </a:glow>
                </a:effectLst>
              </a:rPr>
              <a:t>It’s Time to Play…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2051" y="4083677"/>
            <a:ext cx="7907627" cy="22272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2200" b="1" dirty="0" smtClean="0">
                <a:ln>
                  <a:solidFill>
                    <a:srgbClr val="CC6600"/>
                  </a:solidFill>
                </a:ln>
                <a:solidFill>
                  <a:schemeClr val="bg1"/>
                </a:solidFill>
                <a:effectLst>
                  <a:glow rad="101600">
                    <a:srgbClr val="CC66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Let’s Go </a:t>
            </a:r>
            <a:br>
              <a:rPr lang="en-US" sz="12200" b="1" dirty="0" smtClean="0">
                <a:ln>
                  <a:solidFill>
                    <a:srgbClr val="CC6600"/>
                  </a:solidFill>
                </a:ln>
                <a:solidFill>
                  <a:schemeClr val="bg1"/>
                </a:solidFill>
                <a:effectLst>
                  <a:glow rad="101600">
                    <a:srgbClr val="CC66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</a:br>
            <a:r>
              <a:rPr lang="en-US" sz="12200" b="1" dirty="0" smtClean="0">
                <a:ln>
                  <a:solidFill>
                    <a:srgbClr val="CC6600"/>
                  </a:solidFill>
                </a:ln>
                <a:solidFill>
                  <a:schemeClr val="bg1"/>
                </a:solidFill>
                <a:effectLst>
                  <a:glow rad="101600">
                    <a:srgbClr val="CC66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Pearl Diving!</a:t>
            </a:r>
            <a:endParaRPr lang="en-US" sz="12200" b="1" dirty="0">
              <a:ln>
                <a:solidFill>
                  <a:srgbClr val="CC6600"/>
                </a:solidFill>
              </a:ln>
              <a:solidFill>
                <a:schemeClr val="bg1"/>
              </a:solidFill>
              <a:effectLst>
                <a:glow rad="101600">
                  <a:srgbClr val="CC66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pic>
        <p:nvPicPr>
          <p:cNvPr id="2052" name="Picture 3" descr="C:\Users\jtucker\AppData\Local\Microsoft\Windows\Temporary Internet Files\Content.IE5\JDG9EB37\MC9002334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08" y="1455075"/>
            <a:ext cx="4325154" cy="459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426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Fool’s gold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one of the pearl buyers compare the pearl 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31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5012" y="2463587"/>
            <a:ext cx="5185873" cy="36387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does Kino do </a:t>
            </a:r>
            <a:r>
              <a:rPr lang="en-US" sz="3200" dirty="0" smtClean="0"/>
              <a:t>in anger when </a:t>
            </a:r>
            <a:r>
              <a:rPr lang="en-US" sz="3200" dirty="0" smtClean="0"/>
              <a:t>the doctor refuses to help </a:t>
            </a:r>
            <a:r>
              <a:rPr lang="en-US" sz="3200" dirty="0" err="1" smtClean="0"/>
              <a:t>Coyotito</a:t>
            </a:r>
            <a:r>
              <a:rPr lang="en-US" sz="3200" dirty="0" smtClean="0"/>
              <a:t>?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He punches the gate.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58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many trackers were following Kino and Juana after they left La Paz?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20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Rifle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did Kino take from one of the trackers?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2559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 am a doctor, not a veterinary.”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doctor sees Kino and his people as animals; we know this because he says…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8464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6112" y="2272875"/>
            <a:ext cx="5185873" cy="36387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After chapter 3, what does Juana want to do with the pearl?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Destroy </a:t>
            </a:r>
            <a:r>
              <a:rPr lang="en-US" sz="3200" dirty="0" smtClean="0"/>
              <a:t>it</a:t>
            </a:r>
            <a:r>
              <a:rPr lang="en-US" sz="3200" dirty="0" smtClean="0"/>
              <a:t>; get rid of it</a:t>
            </a:r>
            <a:r>
              <a:rPr lang="en-US" sz="3200" dirty="0" smtClean="0"/>
              <a:t>. </a:t>
            </a:r>
            <a:r>
              <a:rPr lang="en-US" sz="3200" dirty="0" smtClean="0"/>
              <a:t>She says it is evil.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62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Coyotito</a:t>
            </a:r>
            <a:r>
              <a:rPr lang="en-US" dirty="0" smtClean="0"/>
              <a:t> shook the 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What </a:t>
            </a:r>
            <a:r>
              <a:rPr lang="en-US" sz="4000" dirty="0"/>
              <a:t>causes the scorpion to </a:t>
            </a:r>
            <a:r>
              <a:rPr lang="en-US" sz="4000" dirty="0" smtClean="0"/>
              <a:t>fall on and strike </a:t>
            </a:r>
            <a:r>
              <a:rPr lang="en-US" sz="4000" dirty="0" err="1"/>
              <a:t>Coyotito</a:t>
            </a:r>
            <a:r>
              <a:rPr 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30612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The Priest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Who encourages Kino to give thanks for his treasure?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44224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Juana’s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Whose idea is it to </a:t>
            </a:r>
            <a:r>
              <a:rPr lang="en-US" sz="4000" dirty="0" smtClean="0"/>
              <a:t>take </a:t>
            </a:r>
            <a:r>
              <a:rPr lang="en-US" sz="4000" dirty="0" err="1" smtClean="0"/>
              <a:t>Coyotito</a:t>
            </a:r>
            <a:r>
              <a:rPr lang="en-US" sz="4000" dirty="0" smtClean="0"/>
              <a:t> to </a:t>
            </a:r>
            <a:r>
              <a:rPr lang="en-US" sz="4000" dirty="0"/>
              <a:t>the doctor?</a:t>
            </a:r>
          </a:p>
        </p:txBody>
      </p:sp>
    </p:spTree>
    <p:extLst>
      <p:ext uri="{BB962C8B-B14F-4D97-AF65-F5344CB8AC3E}">
        <p14:creationId xmlns:p14="http://schemas.microsoft.com/office/powerpoint/2010/main" val="1868662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</a:t>
            </a:r>
            <a:r>
              <a:rPr lang="en-US" dirty="0" smtClean="0"/>
              <a:t> </a:t>
            </a:r>
            <a:r>
              <a:rPr lang="en-US" dirty="0"/>
              <a:t>small, misshapen seed pearls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What does Kino offer as payment for the doctor's treatment?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39869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A2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25086" y="8936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0A22E"/>
              </a:buClr>
              <a:buFont typeface="Wingdings 2" charset="2"/>
              <a:buNone/>
            </a:pPr>
            <a:r>
              <a:rPr lang="en-US" sz="3200" dirty="0" smtClean="0">
                <a:solidFill>
                  <a:prstClr val="white"/>
                </a:solidFill>
                <a:effectLst>
                  <a:glow rad="88900">
                    <a:srgbClr val="A5644E"/>
                  </a:glow>
                </a:effectLst>
                <a:latin typeface="Eras Bold ITC" panose="020B0907030504020204" pitchFamily="34" charset="0"/>
              </a:rPr>
              <a:t>The purpose of this game is </a:t>
            </a:r>
            <a:r>
              <a:rPr lang="en-US" sz="3200" dirty="0" smtClean="0">
                <a:solidFill>
                  <a:prstClr val="white"/>
                </a:solidFill>
                <a:effectLst>
                  <a:glow rad="88900">
                    <a:srgbClr val="A5644E"/>
                  </a:glow>
                </a:effectLst>
                <a:latin typeface="Eras Bold ITC" panose="020B0907030504020204" pitchFamily="34" charset="0"/>
              </a:rPr>
              <a:t>earn points by correctly answering questions over John Steinbeck’s novel The Pearl…and to be mean to you opponents along the way. </a:t>
            </a:r>
            <a:endParaRPr lang="en-US" sz="3200" dirty="0">
              <a:solidFill>
                <a:prstClr val="white"/>
              </a:solidFill>
              <a:effectLst>
                <a:glow rad="88900">
                  <a:srgbClr val="A5644E"/>
                </a:glow>
              </a:effectLst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" y="5275218"/>
            <a:ext cx="11772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 smtClean="0">
                <a:solidFill>
                  <a:prstClr val="white"/>
                </a:solidFill>
                <a:effectLst>
                  <a:glow rad="76200">
                    <a:srgbClr val="A5644E"/>
                  </a:glow>
                </a:effectLst>
              </a:rPr>
              <a:t>In between asking questions, your team can choose to go pearl diving.  Sometimes you find a pearl…sometimes nothing…and sometimes you may find a scorpion!  Uh-oh!!!</a:t>
            </a:r>
            <a:endParaRPr lang="en-US" sz="2800" dirty="0">
              <a:solidFill>
                <a:prstClr val="white"/>
              </a:solidFill>
              <a:effectLst>
                <a:glow rad="76200">
                  <a:srgbClr val="A5644E"/>
                </a:glow>
              </a:effectLst>
            </a:endParaRPr>
          </a:p>
        </p:txBody>
      </p:sp>
      <p:pic>
        <p:nvPicPr>
          <p:cNvPr id="7" name="Picture 6" descr="http://2.bp.blogspot.com/--0-c_TTrz6E/TynOc6VJCMI/AAAAAAAAAHs/0iogGxSo5rs/s1600/scorpion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1576265"/>
            <a:ext cx="4529137" cy="36989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val 1"/>
          <p:cNvSpPr/>
          <p:nvPr/>
        </p:nvSpPr>
        <p:spPr>
          <a:xfrm>
            <a:off x="2387600" y="2870200"/>
            <a:ext cx="1765300" cy="198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ttp://peaceandgood.files.wordpress.com/2012/07/pearl.jp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1882607"/>
            <a:ext cx="4132262" cy="40228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4388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Town Beggars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Who are the people with the knowledge referred to in the following: “They knew his ignorance, his cruelty, his avarice, his appetites, his sins.”</a:t>
            </a:r>
          </a:p>
        </p:txBody>
      </p:sp>
    </p:spTree>
    <p:extLst>
      <p:ext uri="{BB962C8B-B14F-4D97-AF65-F5344CB8AC3E}">
        <p14:creationId xmlns:p14="http://schemas.microsoft.com/office/powerpoint/2010/main" val="743864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That Kino find a </a:t>
            </a:r>
            <a:r>
              <a:rPr lang="en-US" dirty="0"/>
              <a:t>big pearl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For what does Juana pray when she is in the canoe?</a:t>
            </a:r>
          </a:p>
        </p:txBody>
      </p:sp>
    </p:spTree>
    <p:extLst>
      <p:ext uri="{BB962C8B-B14F-4D97-AF65-F5344CB8AC3E}">
        <p14:creationId xmlns:p14="http://schemas.microsoft.com/office/powerpoint/2010/main" val="1650876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Pearl of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</a:t>
            </a:r>
            <a:r>
              <a:rPr lang="en-US" sz="4000" dirty="0" smtClean="0"/>
              <a:t>name/title </a:t>
            </a:r>
            <a:r>
              <a:rPr lang="en-US" sz="4000" dirty="0" smtClean="0"/>
              <a:t>was given </a:t>
            </a:r>
            <a:r>
              <a:rPr lang="en-US" sz="4000" dirty="0"/>
              <a:t>to Kino's </a:t>
            </a:r>
            <a:r>
              <a:rPr lang="en-US" sz="4000" dirty="0" smtClean="0"/>
              <a:t>pearl when he found it?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3255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Harpoon and </a:t>
            </a:r>
            <a:r>
              <a:rPr lang="en-US" dirty="0" smtClean="0"/>
              <a:t>a Rifle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What </a:t>
            </a:r>
            <a:r>
              <a:rPr lang="en-US" sz="4000" dirty="0" smtClean="0"/>
              <a:t>two things does </a:t>
            </a:r>
            <a:r>
              <a:rPr lang="en-US" sz="4000" dirty="0"/>
              <a:t>Kino wish to buy for himself?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5362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Send him to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are </a:t>
            </a:r>
            <a:r>
              <a:rPr lang="en-US" sz="4000" dirty="0" smtClean="0"/>
              <a:t>Kino’s </a:t>
            </a:r>
            <a:r>
              <a:rPr lang="en-US" sz="4000" dirty="0" smtClean="0"/>
              <a:t>big plans </a:t>
            </a:r>
            <a:r>
              <a:rPr lang="en-US" sz="4000" dirty="0"/>
              <a:t>for his </a:t>
            </a:r>
            <a:r>
              <a:rPr lang="en-US" sz="4000" dirty="0" smtClean="0"/>
              <a:t>son, now that he is a wealthy man?</a:t>
            </a:r>
            <a:r>
              <a:rPr lang="en-US" sz="4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92875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Priest and the Doctor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Who are the two outsiders who come to Kino's brush house?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47920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 Why </a:t>
            </a:r>
            <a:r>
              <a:rPr lang="en-US" sz="4000" dirty="0" smtClean="0"/>
              <a:t>color in the baby’s eyes does </a:t>
            </a:r>
            <a:r>
              <a:rPr lang="en-US" sz="4000" dirty="0"/>
              <a:t>the </a:t>
            </a:r>
            <a:r>
              <a:rPr lang="en-US" sz="4000" dirty="0" smtClean="0"/>
              <a:t>doctor show Kino?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4452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brother, Juan </a:t>
            </a:r>
            <a:r>
              <a:rPr lang="en-US" dirty="0" smtClean="0"/>
              <a:t>Tomas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Who is the only man Kino trusts?</a:t>
            </a:r>
          </a:p>
        </p:txBody>
      </p:sp>
    </p:spTree>
    <p:extLst>
      <p:ext uri="{BB962C8B-B14F-4D97-AF65-F5344CB8AC3E}">
        <p14:creationId xmlns:p14="http://schemas.microsoft.com/office/powerpoint/2010/main" val="2630564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 Paz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the name of the town where Kino first attempts to sell his pearl?</a:t>
            </a:r>
          </a:p>
        </p:txBody>
      </p:sp>
    </p:spTree>
    <p:extLst>
      <p:ext uri="{BB962C8B-B14F-4D97-AF65-F5344CB8AC3E}">
        <p14:creationId xmlns:p14="http://schemas.microsoft.com/office/powerpoint/2010/main" val="1002634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1,500 pesos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How </a:t>
            </a:r>
            <a:r>
              <a:rPr lang="en-US" sz="4000" dirty="0"/>
              <a:t>much is </a:t>
            </a:r>
            <a:r>
              <a:rPr lang="en-US" sz="4000" dirty="0" smtClean="0"/>
              <a:t>the </a:t>
            </a:r>
            <a:r>
              <a:rPr lang="en-US" sz="4000" u="sng" dirty="0" smtClean="0"/>
              <a:t>final</a:t>
            </a:r>
            <a:r>
              <a:rPr lang="en-US" sz="4000" dirty="0" smtClean="0"/>
              <a:t> offer for Kino’s </a:t>
            </a:r>
            <a:r>
              <a:rPr lang="en-US" sz="4000" dirty="0"/>
              <a:t>pearl?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08356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glow rad="88900">
                    <a:schemeClr val="accent1">
                      <a:lumMod val="40000"/>
                      <a:lumOff val="60000"/>
                    </a:schemeClr>
                  </a:glow>
                </a:effectLst>
              </a:rPr>
              <a:t>THE  RULES:</a:t>
            </a:r>
            <a:endParaRPr lang="en-US" sz="6000" dirty="0">
              <a:effectLst>
                <a:glow rad="88900">
                  <a:schemeClr val="accent1">
                    <a:lumMod val="40000"/>
                    <a:lumOff val="6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132134"/>
            <a:ext cx="10554574" cy="46357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team starts with </a:t>
            </a:r>
            <a:r>
              <a:rPr lang="en-US" dirty="0" smtClean="0"/>
              <a:t>two</a:t>
            </a:r>
            <a:r>
              <a:rPr lang="en-US" dirty="0" smtClean="0"/>
              <a:t> </a:t>
            </a:r>
            <a:r>
              <a:rPr lang="en-US" dirty="0" smtClean="0"/>
              <a:t>points.  For every round, a team must bet a minimum of one point.  They can bet no more </a:t>
            </a:r>
            <a:r>
              <a:rPr lang="en-US" dirty="0" smtClean="0"/>
              <a:t>beyond </a:t>
            </a:r>
            <a:r>
              <a:rPr lang="en-US" dirty="0" smtClean="0"/>
              <a:t>what they have on the board.</a:t>
            </a:r>
          </a:p>
          <a:p>
            <a:r>
              <a:rPr lang="en-US" dirty="0" smtClean="0"/>
              <a:t>Each team </a:t>
            </a:r>
            <a:r>
              <a:rPr lang="en-US" dirty="0" smtClean="0"/>
              <a:t>will have three dives during the game.  They can choose to dive ONLY after correctly answering a question, and can only dive once per round.  When diving for pearls, a team may get a helpful card, a harmful card to use against another team, a harmful card against themselves, or nothing at all.</a:t>
            </a:r>
            <a:endParaRPr lang="en-US" dirty="0" smtClean="0"/>
          </a:p>
          <a:p>
            <a:r>
              <a:rPr lang="en-US" dirty="0" smtClean="0"/>
              <a:t>Each team has a captain who sits in the front seat and serves as the team spokesperson.</a:t>
            </a:r>
          </a:p>
          <a:p>
            <a:r>
              <a:rPr lang="en-US" dirty="0" smtClean="0"/>
              <a:t>Being disruptive or violating rules may lead to the Judge erasing points from the board for a team in violation.</a:t>
            </a:r>
          </a:p>
          <a:p>
            <a:r>
              <a:rPr lang="en-US" dirty="0" smtClean="0"/>
              <a:t>Whining and complaining will result in a team being evicted from the game or in the game being stopped altogether.  Seriously, don’t start whining.  It’s a class review game, dude—not the Super Bowl.</a:t>
            </a:r>
          </a:p>
          <a:p>
            <a:r>
              <a:rPr lang="en-US" dirty="0" smtClean="0"/>
              <a:t>The team with the most points at the end of the last round is the winner.  In the case of a tie, a “death match” round will be played.  Mr. Tucker hasn’t figured out those rules yet, so if we end up having a death match, he will make it up as we go along…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01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Get married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With their new wealth, what </a:t>
            </a:r>
            <a:r>
              <a:rPr lang="en-US" sz="4000" dirty="0" smtClean="0"/>
              <a:t>event would </a:t>
            </a:r>
            <a:r>
              <a:rPr lang="en-US" sz="4000" dirty="0" smtClean="0"/>
              <a:t>Kino and Juana finally be able to </a:t>
            </a:r>
            <a:r>
              <a:rPr lang="en-US" sz="4000" dirty="0" smtClean="0"/>
              <a:t>afford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24530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throw it into the sea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does Juana remove the pearl from its hiding </a:t>
            </a:r>
            <a:r>
              <a:rPr lang="en-US" sz="4000" dirty="0" smtClean="0"/>
              <a:t>place while Kino is sleeping?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47472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his knife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did Kino kill a man for the first time?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67401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uses a rock to sink to the ocean floor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Kino stay underwater while searching for a pearl?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32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song of the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song does Kino hear at the beginning of Chapter 1 while Juana makes breakfast?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548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much does Kino </a:t>
            </a:r>
            <a:r>
              <a:rPr lang="en-US" sz="3200" dirty="0" smtClean="0"/>
              <a:t>tell the pearl buyer </a:t>
            </a:r>
            <a:r>
              <a:rPr lang="en-US" sz="3200" dirty="0" smtClean="0"/>
              <a:t>the pearl is worth?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50,000 pesos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61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244601" y="2311187"/>
            <a:ext cx="7686298" cy="363876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/>
              <a:t>How do we, as readers, </a:t>
            </a:r>
            <a:r>
              <a:rPr lang="en-US" sz="3200" b="1" i="1" dirty="0" smtClean="0"/>
              <a:t>know </a:t>
            </a:r>
            <a:r>
              <a:rPr lang="en-US" sz="3200" b="1" dirty="0" smtClean="0"/>
              <a:t>that the pearl is more valuable than the buyers say?</a:t>
            </a:r>
          </a:p>
          <a:p>
            <a:endParaRPr lang="en-US" sz="3200" b="1" dirty="0" smtClean="0"/>
          </a:p>
          <a:p>
            <a:pPr>
              <a:buFont typeface="Wingdings 2" charset="2"/>
              <a:buNone/>
            </a:pPr>
            <a:r>
              <a:rPr lang="en-US" sz="3200" b="1" dirty="0" smtClean="0"/>
              <a:t>One buyer drops the coin he was rolling between his fingers when he sees it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16995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was passed down in his family from his grandfather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Kino get his canoe?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88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Kino is compared </a:t>
            </a:r>
            <a:r>
              <a:rPr lang="en-US" dirty="0" smtClean="0"/>
              <a:t>to a </a:t>
            </a:r>
            <a:r>
              <a:rPr lang="en-US" dirty="0"/>
              <a:t>snake. Juana is compared to a sheep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163824"/>
            <a:ext cx="8946541" cy="308457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animals </a:t>
            </a:r>
            <a:r>
              <a:rPr lang="en-US" sz="4000" dirty="0"/>
              <a:t>are Kino and Juana compared to in the scene on the </a:t>
            </a:r>
            <a:r>
              <a:rPr lang="en-US" sz="4000" dirty="0" smtClean="0"/>
              <a:t>beach.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48131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punches </a:t>
            </a:r>
            <a:r>
              <a:rPr lang="en-US" dirty="0" smtClean="0"/>
              <a:t>her </a:t>
            </a:r>
            <a:r>
              <a:rPr lang="en-US" dirty="0"/>
              <a:t>and then kicks 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	How does Kino react when Juana attempts to steal the pearl from him?</a:t>
            </a:r>
          </a:p>
        </p:txBody>
      </p:sp>
    </p:spTree>
    <p:extLst>
      <p:ext uri="{BB962C8B-B14F-4D97-AF65-F5344CB8AC3E}">
        <p14:creationId xmlns:p14="http://schemas.microsoft.com/office/powerpoint/2010/main" val="745522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Kino’s most valuable possession?</a:t>
            </a:r>
          </a:p>
          <a:p>
            <a:endParaRPr lang="en-US" sz="3600" dirty="0" smtClean="0"/>
          </a:p>
          <a:p>
            <a:pPr>
              <a:buNone/>
            </a:pPr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</a:rPr>
              <a:t>His canoe</a:t>
            </a:r>
            <a:endParaRPr lang="en-US" sz="36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95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walks in wheel ruts and sweeps his tracks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While on the run, h</a:t>
            </a:r>
            <a:r>
              <a:rPr lang="en-US" sz="4000" dirty="0" smtClean="0"/>
              <a:t>ow </a:t>
            </a:r>
            <a:r>
              <a:rPr lang="en-US" sz="4000" dirty="0"/>
              <a:t>does Kino attempt to erase his trail?</a:t>
            </a:r>
          </a:p>
        </p:txBody>
      </p:sp>
    </p:spTree>
    <p:extLst>
      <p:ext uri="{BB962C8B-B14F-4D97-AF65-F5344CB8AC3E}">
        <p14:creationId xmlns:p14="http://schemas.microsoft.com/office/powerpoint/2010/main" val="161605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corncake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Every morning Kino enjoys a simple breakfast of what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5407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It is set on 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happens to Kino's home in Chapter </a:t>
            </a:r>
            <a:r>
              <a:rPr lang="en-US" sz="4000" dirty="0" smtClean="0"/>
              <a:t>5?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4661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Deer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212" y="2463587"/>
            <a:ext cx="10554574" cy="363651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</a:t>
            </a:r>
            <a:r>
              <a:rPr lang="en-US" sz="4000" dirty="0" smtClean="0"/>
              <a:t>animal skin did </a:t>
            </a:r>
            <a:r>
              <a:rPr lang="en-US" sz="4000" dirty="0" smtClean="0"/>
              <a:t>Kino cover the Pearl </a:t>
            </a:r>
            <a:r>
              <a:rPr lang="en-US" sz="4000" dirty="0" smtClean="0"/>
              <a:t>with</a:t>
            </a:r>
            <a:r>
              <a:rPr lang="en-US" sz="4000" dirty="0" smtClean="0"/>
              <a:t> </a:t>
            </a:r>
            <a:r>
              <a:rPr lang="en-US" sz="4000" dirty="0" smtClean="0"/>
              <a:t>when he took it to the dealers?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92928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Pawn 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 class discussion, we compared the pearl buyers to what kind of shop in BG?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9734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John Steinbeck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Who wrote The Pearl?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106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She </a:t>
            </a:r>
            <a:r>
              <a:rPr lang="en-US" dirty="0" smtClean="0"/>
              <a:t>puts brown</a:t>
            </a:r>
            <a:r>
              <a:rPr lang="en-US" dirty="0" smtClean="0"/>
              <a:t> seaweed on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Juana attempt to heal </a:t>
            </a:r>
            <a:r>
              <a:rPr lang="en-US" dirty="0" err="1" smtClean="0"/>
              <a:t>Coyotito’s</a:t>
            </a:r>
            <a:r>
              <a:rPr lang="en-US" dirty="0" smtClean="0"/>
              <a:t> wound?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8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 smtClean="0"/>
              <a:t>refinish/waterproof </a:t>
            </a:r>
            <a:r>
              <a:rPr lang="en-US" dirty="0" smtClean="0"/>
              <a:t>the canoe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secret thing did Kino’s father teach him how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42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Apolonia</a:t>
            </a:r>
            <a:r>
              <a:rPr lang="en-US" dirty="0" smtClean="0"/>
              <a:t>, Juan </a:t>
            </a:r>
            <a:r>
              <a:rPr lang="en-US" dirty="0"/>
              <a:t>T</a:t>
            </a:r>
            <a:r>
              <a:rPr lang="en-US" dirty="0" smtClean="0"/>
              <a:t>omas</a:t>
            </a:r>
            <a:r>
              <a:rPr lang="en-US" dirty="0" smtClean="0"/>
              <a:t>’ wife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Who raises a formal lament for Kino, Juana, and </a:t>
            </a:r>
            <a:r>
              <a:rPr lang="en-US" dirty="0" err="1" smtClean="0"/>
              <a:t>Coyotito</a:t>
            </a:r>
            <a:r>
              <a:rPr lang="en-US" dirty="0" smtClean="0"/>
              <a:t> when he/she thinks they died in the fire?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65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2512" y="2387387"/>
            <a:ext cx="5185873" cy="3638763"/>
          </a:xfrm>
        </p:spPr>
        <p:txBody>
          <a:bodyPr>
            <a:noAutofit/>
          </a:bodyPr>
          <a:lstStyle/>
          <a:p>
            <a:r>
              <a:rPr lang="en-US" sz="3600" dirty="0" smtClean="0"/>
              <a:t>Why does Kino say that he must go to the capital to sell the pearl?</a:t>
            </a:r>
          </a:p>
          <a:p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He </a:t>
            </a:r>
            <a:r>
              <a:rPr lang="en-US" sz="3600" dirty="0" smtClean="0"/>
              <a:t>thinks he will get a more fair price for it</a:t>
            </a:r>
            <a:endParaRPr lang="en-US" sz="3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13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Stealing a neighbor’s canoe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Desperate as he </a:t>
            </a:r>
            <a:r>
              <a:rPr lang="en-US" dirty="0" smtClean="0"/>
              <a:t>is in Chapter 5, </a:t>
            </a:r>
            <a:r>
              <a:rPr lang="en-US" dirty="0" smtClean="0"/>
              <a:t>there is one thing that Kino considers to be so wrong that he would never even think of doing it. What is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74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Quotabl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1079</Words>
  <Application>Microsoft Office PowerPoint</Application>
  <PresentationFormat>Widescreen</PresentationFormat>
  <Paragraphs>101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Century Gothic</vt:lpstr>
      <vt:lpstr>Cooper Std Black</vt:lpstr>
      <vt:lpstr>Eras Bold ITC</vt:lpstr>
      <vt:lpstr>Wingdings 2</vt:lpstr>
      <vt:lpstr>Default Design</vt:lpstr>
      <vt:lpstr>Quotable</vt:lpstr>
      <vt:lpstr>Let’s Go  Pearl Diving!</vt:lpstr>
      <vt:lpstr>PowerPoint Presentation</vt:lpstr>
      <vt:lpstr>THE  RULES:</vt:lpstr>
      <vt:lpstr>PowerPoint Presentation</vt:lpstr>
      <vt:lpstr>She puts brown seaweed on it</vt:lpstr>
      <vt:lpstr>How to refinish/waterproof the canoe</vt:lpstr>
      <vt:lpstr>Apolonia, Juan Tomas’ wife</vt:lpstr>
      <vt:lpstr>PowerPoint Presentation</vt:lpstr>
      <vt:lpstr>Stealing a neighbor’s canoe</vt:lpstr>
      <vt:lpstr>Fool’s gold</vt:lpstr>
      <vt:lpstr>PowerPoint Presentation</vt:lpstr>
      <vt:lpstr>three</vt:lpstr>
      <vt:lpstr>A Rifle</vt:lpstr>
      <vt:lpstr>“I am a doctor, not a veterinary.”</vt:lpstr>
      <vt:lpstr>PowerPoint Presentation</vt:lpstr>
      <vt:lpstr>Coyotito shook the rope</vt:lpstr>
      <vt:lpstr>The Priest</vt:lpstr>
      <vt:lpstr>Juana’s</vt:lpstr>
      <vt:lpstr>Some small, misshapen seed pearls </vt:lpstr>
      <vt:lpstr>The Town Beggars</vt:lpstr>
      <vt:lpstr> That Kino find a big pearl</vt:lpstr>
      <vt:lpstr>The Pearl of the World</vt:lpstr>
      <vt:lpstr>Harpoon and a Rifle </vt:lpstr>
      <vt:lpstr>Send him to school</vt:lpstr>
      <vt:lpstr>The Priest and the Doctor</vt:lpstr>
      <vt:lpstr>BLUE</vt:lpstr>
      <vt:lpstr>His brother, Juan Tomas</vt:lpstr>
      <vt:lpstr>La Paz</vt:lpstr>
      <vt:lpstr>1,500 pesos </vt:lpstr>
      <vt:lpstr>Get married</vt:lpstr>
      <vt:lpstr>To throw it into the sea </vt:lpstr>
      <vt:lpstr>With his knife</vt:lpstr>
      <vt:lpstr>He uses a rock to sink to the ocean floor</vt:lpstr>
      <vt:lpstr>The song of the family</vt:lpstr>
      <vt:lpstr>PowerPoint Presentation</vt:lpstr>
      <vt:lpstr>PowerPoint Presentation</vt:lpstr>
      <vt:lpstr>It was passed down in his family from his grandfather</vt:lpstr>
      <vt:lpstr>Kino is compared to a snake. Juana is compared to a sheep </vt:lpstr>
      <vt:lpstr>He punches her and then kicks her</vt:lpstr>
      <vt:lpstr>He walks in wheel ruts and sweeps his tracks </vt:lpstr>
      <vt:lpstr>A corncake</vt:lpstr>
      <vt:lpstr>It is set on fire</vt:lpstr>
      <vt:lpstr>Deer skin</vt:lpstr>
      <vt:lpstr>A Pawn Shop</vt:lpstr>
      <vt:lpstr>John Steinbeck</vt:lpstr>
    </vt:vector>
  </TitlesOfParts>
  <Company>BGISD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Go  Pearl Diving!</dc:title>
  <dc:creator>Linus Van Pelt</dc:creator>
  <cp:lastModifiedBy>Linus Van Pelt</cp:lastModifiedBy>
  <cp:revision>4</cp:revision>
  <dcterms:created xsi:type="dcterms:W3CDTF">2015-03-26T13:03:34Z</dcterms:created>
  <dcterms:modified xsi:type="dcterms:W3CDTF">2015-03-26T13:28:59Z</dcterms:modified>
</cp:coreProperties>
</file>