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AA1ED6-9E83-48CD-8834-D1628727B5A9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EC13CD-1894-4E89-83A0-FA07FEDDC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097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741680D-609E-492F-B86F-581C7B7CB435}" type="slidenum">
              <a:rPr lang="en-US">
                <a:solidFill>
                  <a:prstClr val="black"/>
                </a:solidFill>
              </a:rPr>
              <a:pPr eaLnBrk="1" hangingPunct="1"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637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A3235F-4828-4BBC-B8EC-4D6C468B4AE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631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89543B-63D8-459F-9DA3-8CFE4B0CF21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5874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319000-E337-4DD7-B28E-5B8C6D2D2D7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3593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3E0B85-1800-44D5-BF44-66E1BA28EF4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765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42B25D-BD7B-44D7-9C26-9C645743CA6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9701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3823E9-0216-45B1-A83F-0BC6C1A9A15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4245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81EEC4-DA5B-4EAF-A6E8-285FD46750A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477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E4B331-7156-4972-BBEF-35DE06A5EED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1962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E3CD4E-58FD-486D-8BE2-DA53DD43D31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3628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F04AC0-7371-4036-83DF-7B62170E6FA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9543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2B69A4-C6F0-4DE0-AD28-45F5AB2A7E2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5759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D4294C-738F-4D44-B9DE-879DC0628CB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501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452442F-0B10-41DE-8741-D7E7D34C5B0D}" type="slidenum">
              <a:rPr lang="en-US">
                <a:solidFill>
                  <a:srgbClr val="000000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805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1.bp.blogspot.com/-m0lgoNbIc_w/T0uT7potZcI/AAAAAAAADlY/bqQi4bSjieA/s1600/verb+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683786"/>
            <a:ext cx="2667000" cy="1973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ia.media-imdb.com/images/M/MV5BMTg0Njk5NDA2NF5BMl5BanBnXkFtZTcwNjgzMjIyNw@@._V1._SX640_SY480_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1" y="2739168"/>
            <a:ext cx="2571687" cy="1928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86000" y="152401"/>
            <a:ext cx="7696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FFFFFF"/>
                </a:solidFill>
                <a:cs typeface="Arial" panose="020B0604020202020204" pitchFamily="34" charset="0"/>
              </a:rPr>
              <a:t>Today, let’s forget about all that depressing stuff regarding human trafficking and </a:t>
            </a:r>
            <a:r>
              <a:rPr lang="en-US" sz="2800" b="1" dirty="0">
                <a:solidFill>
                  <a:srgbClr val="FFFFFF"/>
                </a:solidFill>
                <a:cs typeface="Arial" panose="020B0604020202020204" pitchFamily="34" charset="0"/>
              </a:rPr>
              <a:t>the parts of speech.  Let’s move on to a discussion topic that you’re sure to be more interested in…</a:t>
            </a:r>
            <a:endParaRPr lang="en-US" sz="28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pic>
        <p:nvPicPr>
          <p:cNvPr id="46086" name="Picture 6" descr="http://www.rawa.org/temp/runews/data/upimages/child_kiln_worker_afghanistan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29" t="8502" r="10714" b="11231"/>
          <a:stretch/>
        </p:blipFill>
        <p:spPr bwMode="auto">
          <a:xfrm>
            <a:off x="2438400" y="4800600"/>
            <a:ext cx="2895600" cy="193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090" name="Picture 10" descr="http://v008o.popscreen.com/aDdFbi1BMWsxQWMx_o_child-prostitution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787" r="21736"/>
          <a:stretch/>
        </p:blipFill>
        <p:spPr bwMode="auto">
          <a:xfrm>
            <a:off x="6118289" y="2362200"/>
            <a:ext cx="2740025" cy="1948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71800" y="2725803"/>
            <a:ext cx="7924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0" b="1" u="sng" dirty="0">
                <a:solidFill>
                  <a:srgbClr val="FFFFFF"/>
                </a:solidFill>
                <a:effectLst>
                  <a:glow rad="127000">
                    <a:srgbClr val="333399">
                      <a:lumMod val="60000"/>
                      <a:lumOff val="40000"/>
                    </a:srgbClr>
                  </a:glow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Algerian" panose="04020705040A02060702" pitchFamily="82" charset="0"/>
                <a:cs typeface="Arial" panose="020B0604020202020204" pitchFamily="34" charset="0"/>
              </a:rPr>
              <a:t>YOU!</a:t>
            </a:r>
            <a:endParaRPr lang="en-US" sz="20000" b="1" u="sng" dirty="0">
              <a:solidFill>
                <a:srgbClr val="FFFFFF"/>
              </a:solidFill>
              <a:effectLst>
                <a:glow rad="127000">
                  <a:srgbClr val="333399">
                    <a:lumMod val="60000"/>
                    <a:lumOff val="40000"/>
                  </a:srgbClr>
                </a:glow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  <a:latin typeface="Algerian" panose="04020705040A02060702" pitchFamily="8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4903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1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sz="8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ootlight MT Light" pitchFamily="18" charset="0"/>
              </a:rPr>
              <a:t>Your BIG Life…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0" y="3962400"/>
            <a:ext cx="6400800" cy="2743200"/>
          </a:xfrm>
        </p:spPr>
        <p:txBody>
          <a:bodyPr/>
          <a:lstStyle/>
          <a:p>
            <a:pPr eaLnBrk="1" hangingPunct="1"/>
            <a:r>
              <a:rPr lang="en-US" smtClean="0"/>
              <a:t>Let’s take a look at your successful life as an adult.  You’ll need a clean sheet of paper and pen/pencil to complete this assignment:</a:t>
            </a:r>
          </a:p>
        </p:txBody>
      </p:sp>
      <p:pic>
        <p:nvPicPr>
          <p:cNvPr id="15364" name="Picture 4" descr="MPj0438479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524000"/>
            <a:ext cx="20701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5" descr="MPj0433118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190500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6" descr="MPj04331780000[1]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85" t="3865" b="9248"/>
          <a:stretch>
            <a:fillRect/>
          </a:stretch>
        </p:blipFill>
        <p:spPr bwMode="auto">
          <a:xfrm>
            <a:off x="4525964" y="1339850"/>
            <a:ext cx="3017837" cy="269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24229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8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Your Job: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981201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/>
              <a:t>    I don’t know what you’ll actually be doing one day.  Hopefully it will be with some sort of post-high school certificate/diploma hanging on the wall.  Let’s not worry about job titles at this point because we won’t all be doing the same thing and it’s too much trouble to cover a lot of bases.  So, for the sake of an assignment, let’s assume that all of you will be making $50,000 at the age of 27.  That’s in 10 years, btw, for most of you…</a:t>
            </a:r>
          </a:p>
        </p:txBody>
      </p:sp>
    </p:spTree>
    <p:extLst>
      <p:ext uri="{BB962C8B-B14F-4D97-AF65-F5344CB8AC3E}">
        <p14:creationId xmlns:p14="http://schemas.microsoft.com/office/powerpoint/2010/main" val="958109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810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Now, let’s start working with some of that cash you got stacked in the bank…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 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676400" y="2133601"/>
            <a:ext cx="8686800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dirty="0">
                <a:solidFill>
                  <a:srgbClr val="000000"/>
                </a:solidFill>
              </a:rPr>
              <a:t>From that $50,000 salary, how much do you actually think you will have to pay in federal and state taxes? 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dirty="0">
                <a:solidFill>
                  <a:srgbClr val="000000"/>
                </a:solidFill>
              </a:rPr>
              <a:t>How much will you be paying for a nice but noting flashy, basic house in BG?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</a:rPr>
              <a:t>	     * Figure out how much your monthly payment will be, assuming you buy the       	house on a 30 year mortgage.  Write that number down, then cross out the 	price of the house you wrote on your paper.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</a:rPr>
              <a:t>3.  Now, let’s go car shopping.  Some of you won’t be getting a brand new car at this point in life, but many of you will choose to.  Let’s all agree on a nice but not expensive new car to buy.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905000" y="5029201"/>
            <a:ext cx="411480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* OK—a basic, non-turbo Subaru.  Good choice.  </a:t>
            </a:r>
            <a:r>
              <a:rPr lang="en-US">
                <a:solidFill>
                  <a:srgbClr val="000000"/>
                </a:solidFill>
                <a:sym typeface="Wingdings" panose="05000000000000000000" pitchFamily="2" charset="2"/>
              </a:rPr>
              <a:t>  With your old car as trade-in, let’s say you get this for $20,000.  What’s the monthly payment going to be?</a:t>
            </a:r>
            <a:endParaRPr lang="en-US">
              <a:solidFill>
                <a:srgbClr val="000000"/>
              </a:solidFill>
            </a:endParaRPr>
          </a:p>
        </p:txBody>
      </p:sp>
      <p:pic>
        <p:nvPicPr>
          <p:cNvPr id="1026" name="Picture 2" descr="http://3.bp.blogspot.com/-vYgYKozUe7Q/T67gD_ZaLFI/AAAAAAAADZE/7PfaaWkpfa8/s1600/subaru_xv_2.0i-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5" t="40260" r="4018" b="10475"/>
          <a:stretch>
            <a:fillRect/>
          </a:stretch>
        </p:blipFill>
        <p:spPr bwMode="auto">
          <a:xfrm>
            <a:off x="5973764" y="4808539"/>
            <a:ext cx="4618037" cy="192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8272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981200" y="1600200"/>
          <a:ext cx="8229600" cy="276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041"/>
                <a:gridCol w="928150"/>
                <a:gridCol w="1237534"/>
                <a:gridCol w="1546917"/>
                <a:gridCol w="1546917"/>
                <a:gridCol w="148504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Loan Amount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Interest 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Years of Loan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Monthly Payment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Payment </a:t>
                      </a:r>
                      <a:r>
                        <a:rPr lang="en-US" baseline="0" dirty="0" smtClean="0"/>
                        <a:t> w/</a:t>
                      </a:r>
                      <a:r>
                        <a:rPr lang="en-US" dirty="0" smtClean="0"/>
                        <a:t> Property  Tax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 Amount Paid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$85,000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$509.62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$615.95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$183,462.46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$100,000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$599.55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$759.05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$215,838.19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$125,000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$749.44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$908.94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$269,797.74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$150,000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$899.33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$1,111.99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$323,757.28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$200,000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$1,199.10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$1,433.03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$431,676.38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133600" y="457200"/>
            <a:ext cx="79248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SAMPLE   MORTGAGE   PAYMENT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971800" y="5638800"/>
            <a:ext cx="563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…if you needed some help getting that figure right…</a:t>
            </a:r>
            <a:endParaRPr lang="en-US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763000" y="1600200"/>
            <a:ext cx="1447800" cy="2743200"/>
          </a:xfrm>
          <a:prstGeom prst="rect">
            <a:avLst/>
          </a:prstGeom>
          <a:solidFill>
            <a:schemeClr val="bg1">
              <a:lumMod val="85000"/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6858000" y="1371600"/>
            <a:ext cx="1981200" cy="33147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720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57400" y="-35767"/>
            <a:ext cx="8389938" cy="5257800"/>
          </a:xfrm>
        </p:spPr>
      </p:pic>
      <p:sp>
        <p:nvSpPr>
          <p:cNvPr id="3" name="TextBox 2"/>
          <p:cNvSpPr txBox="1"/>
          <p:nvPr/>
        </p:nvSpPr>
        <p:spPr>
          <a:xfrm>
            <a:off x="3276600" y="5334000"/>
            <a:ext cx="563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…if you needed some help getting that figure right…</a:t>
            </a:r>
            <a:endParaRPr lang="en-US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28900" y="6019800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  <a:cs typeface="Arial" panose="020B0604020202020204" pitchFamily="34" charset="0"/>
              </a:rPr>
              <a:t>Now let’s get back to your big life…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sto MT" panose="02040603050505030304" pitchFamily="18" charset="0"/>
              <a:cs typeface="Arial" panose="020B0604020202020204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676400" y="2133600"/>
            <a:ext cx="78105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945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304800"/>
            <a:ext cx="8458200" cy="6324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/>
              <a:t>4.Now, you’ll have to pay auto insurance on your new </a:t>
            </a:r>
            <a:r>
              <a:rPr lang="en-US" sz="1800" dirty="0" err="1"/>
              <a:t>Subie</a:t>
            </a:r>
            <a:r>
              <a:rPr lang="en-US" sz="1800" dirty="0"/>
              <a:t> if you plan on driving it.  How much will that cost a month for full coverage?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/>
              <a:t>5. And, how about gas money?  How much do you think you need to figure on spending a month on gasoline.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/>
              <a:t>6. Now, while we’re talking energy bills, how much do you need to plan on spending a month on the electric bill for your house?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/>
              <a:t>7. And, while you’re at it, the water bill for your house.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/>
              <a:t>8. Got a TV in your house?  Unless you plan on being weird like Mr. Tucker, how much will a cable bill run you?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/>
              <a:t>9. And, when nothing good is on TV, let’s average in a bill for the internet.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/>
              <a:t>10. Since you’re paying the electric bill to keep that fridge running, let’s stuff some </a:t>
            </a:r>
            <a:r>
              <a:rPr lang="en-US" sz="1800" dirty="0" err="1"/>
              <a:t>Eggo</a:t>
            </a:r>
            <a:r>
              <a:rPr lang="en-US" sz="1800" dirty="0"/>
              <a:t> waffles in there.  How much do you think you’ll be spending a month on groceries?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/>
              <a:t>11. And, all that stuff you toss in the garbage can will eventually need taken to the curb.  What’s it cost a month for garbage pickup?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/>
              <a:t>12. If you want to talk with your peeps, what do you need to plan on paying for a cell phone bill every month?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/>
              <a:t>13. And, if your cronies actually ask you to go out and do something fun, how much do you think you want to spend on entertainment/activities/restaurants a month?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/>
              <a:t>14. Are you going to put anything back for retirement and/or savings each month?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/>
              <a:t>15. Can we think of anything we missed that should be listed?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117369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1752600" y="213836"/>
            <a:ext cx="8763000" cy="17526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      Now, on a scrap sheet of paper or on a calculator/phone, add up ALL of the expenses we listed from #2-15.  Write that number down and draw a box around it.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5-Point Star 1"/>
          <p:cNvSpPr/>
          <p:nvPr/>
        </p:nvSpPr>
        <p:spPr>
          <a:xfrm>
            <a:off x="1676400" y="152400"/>
            <a:ext cx="533400" cy="457200"/>
          </a:xfrm>
          <a:prstGeom prst="star5">
            <a:avLst>
              <a:gd name="adj" fmla="val 20944"/>
              <a:gd name="hf" fmla="val 105146"/>
              <a:gd name="vf" fmla="val 110557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14500" y="1452004"/>
            <a:ext cx="8839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Now, for number one, you estimated what you’d pay a year in taxes that would be deducted from our paychecks.  For a single person making $50k a year, 17.5% is about what you’d figure to have deducted in federal taxes.  Subtracted from our $50k salary, that gives us a net income of $41,250.  (Keep in mind, we’re not even calculating local and state taxes yet.)  </a:t>
            </a:r>
            <a:endParaRPr lang="en-US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19943" y="2932443"/>
            <a:ext cx="860671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cs typeface="Arial" panose="020B0604020202020204" pitchFamily="34" charset="0"/>
              </a:rPr>
              <a:t>Other income taxes will depend on the state in which you are living, as well as your specific county and city rates.  An extra $3,000 off your gross salary would be pretty accurate, but to keep the math easy, let’s just take out $2,250 for the year in state and local income taxes.  That leaves all of us with a grand total of </a:t>
            </a:r>
            <a:r>
              <a:rPr lang="en-US" sz="2000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$39,000 </a:t>
            </a:r>
            <a:r>
              <a:rPr lang="en-US" b="1" dirty="0">
                <a:solidFill>
                  <a:srgbClr val="000000"/>
                </a:solidFill>
                <a:cs typeface="Arial" panose="020B0604020202020204" pitchFamily="34" charset="0"/>
              </a:rPr>
              <a:t>as a take-home salary for the year.</a:t>
            </a:r>
            <a:endParaRPr lang="en-US" b="1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14500" y="4471649"/>
            <a:ext cx="77304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So now…divide that $39,000 by twelve and you end up with a monthly take-home income of </a:t>
            </a:r>
            <a:r>
              <a:rPr lang="en-US" sz="2400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$3,250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.  </a:t>
            </a:r>
            <a:endParaRPr lang="en-US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1" y="6488668"/>
            <a:ext cx="8574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http://www.ehow.com/info_8421893_average-effective-tax-rate-income.html</a:t>
            </a:r>
            <a:endParaRPr lang="en-US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52601" y="4840981"/>
            <a:ext cx="85740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			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       Write this number on top of the box you drew just a minute ago.  Then, subtract the number inside the box from this 3,250, write the new number down, and then circle it.</a:t>
            </a:r>
            <a:endParaRPr lang="en-US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62400" y="4840981"/>
            <a:ext cx="1143000" cy="369332"/>
          </a:xfrm>
          <a:prstGeom prst="rect">
            <a:avLst/>
          </a:prstGeom>
          <a:solidFill>
            <a:srgbClr val="99CCFF"/>
          </a:solidFill>
          <a:ln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8019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build="p"/>
      <p:bldP spid="2" grpId="0" animBg="1"/>
      <p:bldP spid="3" grpId="0"/>
      <p:bldP spid="4" grpId="0"/>
      <p:bldP spid="5" grpId="0"/>
      <p:bldP spid="7" grpId="0"/>
      <p:bldP spid="8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888</Words>
  <Application>Microsoft Office PowerPoint</Application>
  <PresentationFormat>Widescreen</PresentationFormat>
  <Paragraphs>73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Algerian</vt:lpstr>
      <vt:lpstr>Arial</vt:lpstr>
      <vt:lpstr>Calibri</vt:lpstr>
      <vt:lpstr>Calisto MT</vt:lpstr>
      <vt:lpstr>Footlight MT Light</vt:lpstr>
      <vt:lpstr>Wingdings</vt:lpstr>
      <vt:lpstr>Default Design</vt:lpstr>
      <vt:lpstr>PowerPoint Presentation</vt:lpstr>
      <vt:lpstr>Your BIG Life…</vt:lpstr>
      <vt:lpstr>Your Job:</vt:lpstr>
      <vt:lpstr>Now, let’s start working with some of that cash you got stacked in the bank…</vt:lpstr>
      <vt:lpstr>PowerPoint Presentation</vt:lpstr>
      <vt:lpstr>PowerPoint Presentation</vt:lpstr>
      <vt:lpstr>PowerPoint Presentation</vt:lpstr>
      <vt:lpstr>PowerPoint Presentation</vt:lpstr>
    </vt:vector>
  </TitlesOfParts>
  <Company>BGISD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Jeremy Tucker</dc:creator>
  <cp:lastModifiedBy>Jeremy Tucker</cp:lastModifiedBy>
  <cp:revision>1</cp:revision>
  <dcterms:created xsi:type="dcterms:W3CDTF">2015-02-04T15:31:45Z</dcterms:created>
  <dcterms:modified xsi:type="dcterms:W3CDTF">2015-02-04T15:32:26Z</dcterms:modified>
</cp:coreProperties>
</file>