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26"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9A6516-CAD8-40C8-9F99-55C86AAF9227}"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335892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A6516-CAD8-40C8-9F99-55C86AAF9227}"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88643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A6516-CAD8-40C8-9F99-55C86AAF9227}"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1910411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9A6516-CAD8-40C8-9F99-55C86AAF9227}"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3074334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9A6516-CAD8-40C8-9F99-55C86AAF9227}"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393403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9A6516-CAD8-40C8-9F99-55C86AAF9227}"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206445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9A6516-CAD8-40C8-9F99-55C86AAF9227}"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1494906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9A6516-CAD8-40C8-9F99-55C86AAF9227}"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207086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A6516-CAD8-40C8-9F99-55C86AAF9227}"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151035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A6516-CAD8-40C8-9F99-55C86AAF9227}"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1745434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A6516-CAD8-40C8-9F99-55C86AAF9227}"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AF953-2E64-4C68-9DFA-7754F6A1DD18}" type="slidenum">
              <a:rPr lang="en-US" smtClean="0"/>
              <a:t>‹#›</a:t>
            </a:fld>
            <a:endParaRPr lang="en-US"/>
          </a:p>
        </p:txBody>
      </p:sp>
    </p:spTree>
    <p:extLst>
      <p:ext uri="{BB962C8B-B14F-4D97-AF65-F5344CB8AC3E}">
        <p14:creationId xmlns:p14="http://schemas.microsoft.com/office/powerpoint/2010/main" val="57794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A6516-CAD8-40C8-9F99-55C86AAF9227}" type="datetimeFigureOut">
              <a:rPr lang="en-US" smtClean="0"/>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AF953-2E64-4C68-9DFA-7754F6A1DD18}" type="slidenum">
              <a:rPr lang="en-US" smtClean="0"/>
              <a:t>‹#›</a:t>
            </a:fld>
            <a:endParaRPr lang="en-US"/>
          </a:p>
        </p:txBody>
      </p:sp>
    </p:spTree>
    <p:extLst>
      <p:ext uri="{BB962C8B-B14F-4D97-AF65-F5344CB8AC3E}">
        <p14:creationId xmlns:p14="http://schemas.microsoft.com/office/powerpoint/2010/main" val="329985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wmf"/><Relationship Id="rId9"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
            <a:ext cx="7772400" cy="1470025"/>
          </a:xfrm>
        </p:spPr>
        <p:txBody>
          <a:bodyPr/>
          <a:lstStyle/>
          <a:p>
            <a:r>
              <a:rPr lang="en-US" b="1" dirty="0" smtClean="0">
                <a:solidFill>
                  <a:schemeClr val="bg1">
                    <a:lumMod val="95000"/>
                  </a:schemeClr>
                </a:solidFill>
                <a:effectLst>
                  <a:outerShdw blurRad="38100" dist="38100" dir="2700000" algn="tl">
                    <a:srgbClr val="000000">
                      <a:alpha val="43137"/>
                    </a:srgbClr>
                  </a:outerShdw>
                </a:effectLst>
              </a:rPr>
              <a:t>An Introduction To…</a:t>
            </a:r>
            <a:endParaRPr lang="en-US" b="1" dirty="0">
              <a:solidFill>
                <a:schemeClr val="bg1">
                  <a:lumMod val="95000"/>
                </a:schemeClr>
              </a:solidFill>
              <a:effectLst>
                <a:outerShdw blurRad="38100" dist="38100" dir="2700000" algn="tl">
                  <a:srgbClr val="000000">
                    <a:alpha val="43137"/>
                  </a:srgbClr>
                </a:outerShdw>
              </a:effectLst>
            </a:endParaRPr>
          </a:p>
        </p:txBody>
      </p:sp>
      <p:sp>
        <p:nvSpPr>
          <p:cNvPr id="5" name="TextBox 4"/>
          <p:cNvSpPr txBox="1"/>
          <p:nvPr/>
        </p:nvSpPr>
        <p:spPr>
          <a:xfrm>
            <a:off x="533400" y="1752600"/>
            <a:ext cx="7924800" cy="3046988"/>
          </a:xfrm>
          <a:prstGeom prst="rect">
            <a:avLst/>
          </a:prstGeom>
          <a:noFill/>
        </p:spPr>
        <p:txBody>
          <a:bodyPr wrap="square" rtlCol="0">
            <a:spAutoFit/>
          </a:bodyPr>
          <a:lstStyle/>
          <a:p>
            <a:pPr algn="ctr"/>
            <a:r>
              <a:rPr lang="en-US" sz="9600" b="1" dirty="0" smtClean="0">
                <a:solidFill>
                  <a:schemeClr val="bg1">
                    <a:lumMod val="95000"/>
                  </a:schemeClr>
                </a:solidFill>
                <a:effectLst>
                  <a:outerShdw blurRad="38100" dist="38100" dir="2700000" algn="tl">
                    <a:srgbClr val="000000">
                      <a:alpha val="43137"/>
                    </a:srgbClr>
                  </a:outerShdw>
                  <a:reflection blurRad="127000" stA="58000" endPos="79000" dir="5400000" sy="-100000" algn="bl" rotWithShape="0"/>
                </a:effectLst>
              </a:rPr>
              <a:t>The PARTS of SPEECH</a:t>
            </a:r>
            <a:endParaRPr lang="en-US" sz="9600" b="1" dirty="0">
              <a:solidFill>
                <a:schemeClr val="bg1">
                  <a:lumMod val="95000"/>
                </a:schemeClr>
              </a:solidFill>
              <a:effectLst>
                <a:outerShdw blurRad="38100" dist="38100" dir="2700000" algn="tl">
                  <a:srgbClr val="000000">
                    <a:alpha val="43137"/>
                  </a:srgbClr>
                </a:outerShdw>
                <a:reflection blurRad="127000" stA="58000" endPos="79000" dir="5400000" sy="-100000" algn="bl" rotWithShape="0"/>
              </a:effectLst>
            </a:endParaRPr>
          </a:p>
        </p:txBody>
      </p:sp>
    </p:spTree>
    <p:extLst>
      <p:ext uri="{BB962C8B-B14F-4D97-AF65-F5344CB8AC3E}">
        <p14:creationId xmlns:p14="http://schemas.microsoft.com/office/powerpoint/2010/main" val="1528966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r>
              <a:rPr lang="en-US" dirty="0" smtClean="0">
                <a:solidFill>
                  <a:schemeClr val="bg1">
                    <a:lumMod val="95000"/>
                  </a:schemeClr>
                </a:solidFill>
              </a:rPr>
              <a:t>In your biology classes, you learned that scientists have taken all the critters in the animal kingdom and organized them in types of categories, from broad to very specific.</a:t>
            </a:r>
            <a:endParaRPr lang="en-US" dirty="0">
              <a:solidFill>
                <a:schemeClr val="bg1">
                  <a:lumMod val="95000"/>
                </a:schemeClr>
              </a:solidFill>
            </a:endParaRPr>
          </a:p>
        </p:txBody>
      </p:sp>
      <p:pic>
        <p:nvPicPr>
          <p:cNvPr id="1026" name="Picture 2" descr="C:\Users\jtucker\AppData\Local\Microsoft\Windows\Temporary Internet Files\Content.IE5\HGWE71OK\MC9000299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3962400"/>
            <a:ext cx="2320747" cy="10917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tucker\AppData\Local\Microsoft\Windows\Temporary Internet Files\Content.IE5\HGWE71OK\MC90043802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973" y="4749394"/>
            <a:ext cx="16764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tucker\AppData\Local\Microsoft\Windows\Temporary Internet Files\Content.IE5\ZPI03EXN\MC90011137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3499866"/>
            <a:ext cx="2437544" cy="132445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jtucker\AppData\Local\Microsoft\Windows\Temporary Internet Files\Content.IE5\ZPI03EXN\MC9004380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76800" y="3661159"/>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jtucker\AppData\Local\Microsoft\Windows\Temporary Internet Files\Content.IE5\2FL5IMJ3\MC90008846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96947" y="3736943"/>
            <a:ext cx="1773022" cy="12573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jtucker\AppData\Local\Microsoft\Windows\Temporary Internet Files\Content.IE5\6YQ9BHDX\MC900441407[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90800" y="5334000"/>
            <a:ext cx="1816100" cy="86042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jtucker\AppData\Local\Microsoft\Windows\Temporary Internet Files\Content.IE5\39L0FX6Z\MC90032648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29200" y="4824321"/>
            <a:ext cx="1578254" cy="183337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jtucker\AppData\Local\Microsoft\Windows\Temporary Internet Files\Content.IE5\HGWE71OK\MC900083908[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64760" y="5334000"/>
            <a:ext cx="2276224" cy="1091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4354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90800"/>
            <a:ext cx="8229600" cy="1143000"/>
          </a:xfrm>
        </p:spPr>
        <p:txBody>
          <a:bodyPr>
            <a:noAutofit/>
          </a:bodyPr>
          <a:lstStyle/>
          <a:p>
            <a:r>
              <a:rPr lang="en-US" dirty="0" smtClean="0">
                <a:solidFill>
                  <a:schemeClr val="bg1">
                    <a:lumMod val="95000"/>
                  </a:schemeClr>
                </a:solidFill>
              </a:rPr>
              <a:t>Well, with our language, the same thing has been done.  Our words have been classified and placed in certain categories, based upon what they do.  This arrangement of words is known as </a:t>
            </a:r>
            <a:br>
              <a:rPr lang="en-US" dirty="0" smtClean="0">
                <a:solidFill>
                  <a:schemeClr val="bg1">
                    <a:lumMod val="95000"/>
                  </a:schemeClr>
                </a:solidFill>
              </a:rPr>
            </a:br>
            <a:r>
              <a:rPr lang="en-US" b="1" u="sng" dirty="0" smtClean="0">
                <a:solidFill>
                  <a:schemeClr val="bg1">
                    <a:lumMod val="95000"/>
                  </a:schemeClr>
                </a:solidFill>
                <a:effectLst>
                  <a:outerShdw blurRad="38100" dist="38100" dir="2700000" algn="tl">
                    <a:srgbClr val="000000">
                      <a:alpha val="43137"/>
                    </a:srgbClr>
                  </a:outerShdw>
                </a:effectLst>
              </a:rPr>
              <a:t>The Parts of Speech</a:t>
            </a:r>
            <a:r>
              <a:rPr lang="en-US" b="1" dirty="0" smtClean="0">
                <a:solidFill>
                  <a:schemeClr val="bg1">
                    <a:lumMod val="95000"/>
                  </a:schemeClr>
                </a:solidFill>
                <a:effectLst>
                  <a:outerShdw blurRad="38100" dist="38100" dir="2700000" algn="tl">
                    <a:srgbClr val="000000">
                      <a:alpha val="43137"/>
                    </a:srgbClr>
                  </a:outerShdw>
                </a:effectLst>
              </a:rPr>
              <a:t>.</a:t>
            </a:r>
            <a:endParaRPr lang="en-US"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58143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36245"/>
            <a:ext cx="7924800" cy="5910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57987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world.aufeminin.com/dossiers/D20101118/Kevin-LaHaut-105416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0722"/>
            <a:ext cx="11029723" cy="7086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80861" y="1041497"/>
            <a:ext cx="8686800" cy="4602162"/>
          </a:xfrm>
        </p:spPr>
        <p:txBody>
          <a:bodyPr>
            <a:noAutofit/>
          </a:bodyPr>
          <a:lstStyle/>
          <a:p>
            <a:r>
              <a:rPr lang="en-US" sz="5500" b="1" dirty="0" smtClean="0">
                <a:solidFill>
                  <a:schemeClr val="bg1">
                    <a:lumMod val="95000"/>
                  </a:schemeClr>
                </a:solidFill>
                <a:effectLst>
                  <a:glow rad="38100">
                    <a:srgbClr val="C00000"/>
                  </a:glow>
                  <a:outerShdw blurRad="38100" dist="38100" dir="2700000" algn="tl">
                    <a:srgbClr val="000000">
                      <a:alpha val="43137"/>
                    </a:srgbClr>
                  </a:outerShdw>
                </a:effectLst>
              </a:rPr>
              <a:t>Now, the difference between categorizing animals and words, is that with the parts of speech, our words are divided by what </a:t>
            </a:r>
            <a:r>
              <a:rPr lang="en-US" sz="5500" b="1" dirty="0" smtClean="0">
                <a:solidFill>
                  <a:schemeClr val="bg1">
                    <a:lumMod val="95000"/>
                  </a:schemeClr>
                </a:solidFill>
                <a:effectLst>
                  <a:glow rad="38100">
                    <a:srgbClr val="C00000"/>
                  </a:glow>
                  <a:outerShdw blurRad="38100" dist="38100" dir="2700000" algn="tl">
                    <a:srgbClr val="000000">
                      <a:alpha val="43137"/>
                    </a:srgbClr>
                  </a:outerShdw>
                </a:effectLst>
              </a:rPr>
              <a:t>they </a:t>
            </a:r>
            <a:r>
              <a:rPr lang="en-US" sz="5500" b="1" dirty="0" smtClean="0">
                <a:solidFill>
                  <a:schemeClr val="bg1">
                    <a:lumMod val="95000"/>
                  </a:schemeClr>
                </a:solidFill>
                <a:effectLst>
                  <a:glow rad="38100">
                    <a:srgbClr val="C00000"/>
                  </a:glow>
                  <a:outerShdw blurRad="38100" dist="38100" dir="2700000" algn="tl">
                    <a:srgbClr val="000000">
                      <a:alpha val="43137"/>
                    </a:srgbClr>
                  </a:outerShdw>
                </a:effectLst>
              </a:rPr>
              <a:t>DO and not what they </a:t>
            </a:r>
            <a:r>
              <a:rPr lang="en-US" sz="5500" b="1" dirty="0" smtClean="0">
                <a:solidFill>
                  <a:schemeClr val="bg1">
                    <a:lumMod val="95000"/>
                  </a:schemeClr>
                </a:solidFill>
                <a:effectLst>
                  <a:glow rad="38100">
                    <a:srgbClr val="C00000"/>
                  </a:glow>
                  <a:outerShdw blurRad="38100" dist="38100" dir="2700000" algn="tl">
                    <a:srgbClr val="000000">
                      <a:alpha val="43137"/>
                    </a:srgbClr>
                  </a:outerShdw>
                </a:effectLst>
              </a:rPr>
              <a:t/>
            </a:r>
            <a:br>
              <a:rPr lang="en-US" sz="5500" b="1" dirty="0" smtClean="0">
                <a:solidFill>
                  <a:schemeClr val="bg1">
                    <a:lumMod val="95000"/>
                  </a:schemeClr>
                </a:solidFill>
                <a:effectLst>
                  <a:glow rad="38100">
                    <a:srgbClr val="C00000"/>
                  </a:glow>
                  <a:outerShdw blurRad="38100" dist="38100" dir="2700000" algn="tl">
                    <a:srgbClr val="000000">
                      <a:alpha val="43137"/>
                    </a:srgbClr>
                  </a:outerShdw>
                </a:effectLst>
              </a:rPr>
            </a:br>
            <a:r>
              <a:rPr lang="en-US" sz="5500" b="1" dirty="0" smtClean="0">
                <a:solidFill>
                  <a:schemeClr val="bg1">
                    <a:lumMod val="95000"/>
                  </a:schemeClr>
                </a:solidFill>
                <a:effectLst>
                  <a:glow rad="38100">
                    <a:srgbClr val="C00000"/>
                  </a:glow>
                  <a:outerShdw blurRad="38100" dist="38100" dir="2700000" algn="tl">
                    <a:srgbClr val="000000">
                      <a:alpha val="43137"/>
                    </a:srgbClr>
                  </a:outerShdw>
                </a:effectLst>
              </a:rPr>
              <a:t>look like</a:t>
            </a:r>
            <a:r>
              <a:rPr lang="en-US" sz="5500" b="1" dirty="0" smtClean="0">
                <a:solidFill>
                  <a:schemeClr val="bg1">
                    <a:lumMod val="95000"/>
                  </a:schemeClr>
                </a:solidFill>
                <a:effectLst>
                  <a:glow rad="38100">
                    <a:srgbClr val="C00000"/>
                  </a:glow>
                  <a:outerShdw blurRad="38100" dist="38100" dir="2700000" algn="tl">
                    <a:srgbClr val="000000">
                      <a:alpha val="43137"/>
                    </a:srgbClr>
                  </a:outerShdw>
                </a:effectLst>
              </a:rPr>
              <a:t>.</a:t>
            </a:r>
            <a:endParaRPr lang="en-US" sz="5500" b="1" dirty="0">
              <a:solidFill>
                <a:schemeClr val="bg1">
                  <a:lumMod val="95000"/>
                </a:schemeClr>
              </a:solidFill>
              <a:effectLst>
                <a:glow rad="38100">
                  <a:srgbClr val="C0000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5798968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TextBox 4"/>
          <p:cNvSpPr txBox="1"/>
          <p:nvPr/>
        </p:nvSpPr>
        <p:spPr>
          <a:xfrm>
            <a:off x="16163" y="457200"/>
            <a:ext cx="8534400" cy="5078313"/>
          </a:xfrm>
          <a:prstGeom prst="rect">
            <a:avLst/>
          </a:prstGeom>
          <a:noFill/>
        </p:spPr>
        <p:txBody>
          <a:bodyPr wrap="square" rtlCol="0">
            <a:spAutoFit/>
          </a:bodyPr>
          <a:lstStyle/>
          <a:p>
            <a:pPr marL="571500" indent="-571500">
              <a:buFont typeface="Arial" charset="0"/>
              <a:buChar char="•"/>
            </a:pPr>
            <a:r>
              <a:rPr lang="en-US" sz="3600" b="1" dirty="0" smtClean="0">
                <a:solidFill>
                  <a:schemeClr val="bg1">
                    <a:lumMod val="95000"/>
                  </a:schemeClr>
                </a:solidFill>
              </a:rPr>
              <a:t>We will be taking our time with these, spacing out our study of them over the next </a:t>
            </a:r>
            <a:r>
              <a:rPr lang="en-US" sz="3600" b="1" dirty="0" smtClean="0">
                <a:solidFill>
                  <a:schemeClr val="bg1">
                    <a:lumMod val="95000"/>
                  </a:schemeClr>
                </a:solidFill>
              </a:rPr>
              <a:t>two quarters.</a:t>
            </a:r>
            <a:endParaRPr lang="en-US" sz="3600" b="1" dirty="0" smtClean="0">
              <a:solidFill>
                <a:schemeClr val="bg1">
                  <a:lumMod val="95000"/>
                </a:schemeClr>
              </a:solidFill>
            </a:endParaRPr>
          </a:p>
          <a:p>
            <a:pPr marL="571500" indent="-571500">
              <a:buFont typeface="Arial" charset="0"/>
              <a:buChar char="•"/>
            </a:pPr>
            <a:r>
              <a:rPr lang="en-US" sz="3600" b="1" dirty="0" smtClean="0">
                <a:solidFill>
                  <a:schemeClr val="bg1">
                    <a:lumMod val="95000"/>
                  </a:schemeClr>
                </a:solidFill>
              </a:rPr>
              <a:t>You should make a separate section in your 3-tab folder to organize these notes and </a:t>
            </a:r>
            <a:r>
              <a:rPr lang="en-US" sz="3600" b="1" dirty="0" smtClean="0">
                <a:solidFill>
                  <a:schemeClr val="bg1">
                    <a:lumMod val="95000"/>
                  </a:schemeClr>
                </a:solidFill>
              </a:rPr>
              <a:t>worksheets.</a:t>
            </a:r>
            <a:endParaRPr lang="en-US" sz="3600" b="1" dirty="0" smtClean="0">
              <a:solidFill>
                <a:schemeClr val="bg1">
                  <a:lumMod val="95000"/>
                </a:schemeClr>
              </a:solidFill>
            </a:endParaRPr>
          </a:p>
          <a:p>
            <a:pPr marL="571500" indent="-571500">
              <a:buFont typeface="Arial" charset="0"/>
              <a:buChar char="•"/>
            </a:pPr>
            <a:r>
              <a:rPr lang="en-US" sz="3600" b="1" dirty="0" smtClean="0">
                <a:solidFill>
                  <a:schemeClr val="bg1">
                    <a:lumMod val="95000"/>
                  </a:schemeClr>
                </a:solidFill>
              </a:rPr>
              <a:t>The study of the parts of speech is kind of like algebra class in one </a:t>
            </a:r>
            <a:r>
              <a:rPr lang="en-US" sz="3600" b="1" dirty="0" smtClean="0">
                <a:solidFill>
                  <a:schemeClr val="bg1">
                    <a:lumMod val="95000"/>
                  </a:schemeClr>
                </a:solidFill>
              </a:rPr>
              <a:t>regard…</a:t>
            </a:r>
            <a:endParaRPr lang="en-US" sz="3600" b="1" dirty="0" smtClean="0">
              <a:solidFill>
                <a:schemeClr val="bg1">
                  <a:lumMod val="95000"/>
                </a:schemeClr>
              </a:solidFill>
            </a:endParaRPr>
          </a:p>
          <a:p>
            <a:pPr marL="571500" indent="-571500">
              <a:buFont typeface="Arial" charset="0"/>
              <a:buChar char="•"/>
            </a:pPr>
            <a:r>
              <a:rPr lang="en-US" sz="3600" b="1" dirty="0" smtClean="0">
                <a:solidFill>
                  <a:schemeClr val="bg1">
                    <a:lumMod val="95000"/>
                  </a:schemeClr>
                </a:solidFill>
              </a:rPr>
              <a:t>Yes, we will be diagraming sentences.  </a:t>
            </a:r>
            <a:r>
              <a:rPr lang="en-US" sz="3600" b="1" dirty="0" smtClean="0">
                <a:solidFill>
                  <a:schemeClr val="bg1">
                    <a:lumMod val="95000"/>
                  </a:schemeClr>
                </a:solidFill>
                <a:sym typeface="Wingdings" pitchFamily="2" charset="2"/>
              </a:rPr>
              <a:t></a:t>
            </a:r>
            <a:endParaRPr lang="en-US" sz="3600" dirty="0"/>
          </a:p>
        </p:txBody>
      </p:sp>
    </p:spTree>
    <p:extLst>
      <p:ext uri="{BB962C8B-B14F-4D97-AF65-F5344CB8AC3E}">
        <p14:creationId xmlns:p14="http://schemas.microsoft.com/office/powerpoint/2010/main" val="416380973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ipe(down)">
                                      <p:cBhvr>
                                        <p:cTn id="61" dur="580">
                                          <p:stCondLst>
                                            <p:cond delay="0"/>
                                          </p:stCondLst>
                                        </p:cTn>
                                        <p:tgtEl>
                                          <p:spTgt spid="5">
                                            <p:txEl>
                                              <p:pRg st="3" end="3"/>
                                            </p:txEl>
                                          </p:spTgt>
                                        </p:tgtEl>
                                      </p:cBhvr>
                                    </p:animEffect>
                                    <p:anim calcmode="lin" valueType="num">
                                      <p:cBhvr>
                                        <p:cTn id="62"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3" end="3"/>
                                            </p:txEl>
                                          </p:spTgt>
                                        </p:tgtEl>
                                      </p:cBhvr>
                                      <p:to x="100000" y="60000"/>
                                    </p:animScale>
                                    <p:animScale>
                                      <p:cBhvr>
                                        <p:cTn id="68" dur="166" decel="50000">
                                          <p:stCondLst>
                                            <p:cond delay="676"/>
                                          </p:stCondLst>
                                        </p:cTn>
                                        <p:tgtEl>
                                          <p:spTgt spid="5">
                                            <p:txEl>
                                              <p:pRg st="3" end="3"/>
                                            </p:txEl>
                                          </p:spTgt>
                                        </p:tgtEl>
                                      </p:cBhvr>
                                      <p:to x="100000" y="100000"/>
                                    </p:animScale>
                                    <p:animScale>
                                      <p:cBhvr>
                                        <p:cTn id="69" dur="26">
                                          <p:stCondLst>
                                            <p:cond delay="1312"/>
                                          </p:stCondLst>
                                        </p:cTn>
                                        <p:tgtEl>
                                          <p:spTgt spid="5">
                                            <p:txEl>
                                              <p:pRg st="3" end="3"/>
                                            </p:txEl>
                                          </p:spTgt>
                                        </p:tgtEl>
                                      </p:cBhvr>
                                      <p:to x="100000" y="80000"/>
                                    </p:animScale>
                                    <p:animScale>
                                      <p:cBhvr>
                                        <p:cTn id="70" dur="166" decel="50000">
                                          <p:stCondLst>
                                            <p:cond delay="1338"/>
                                          </p:stCondLst>
                                        </p:cTn>
                                        <p:tgtEl>
                                          <p:spTgt spid="5">
                                            <p:txEl>
                                              <p:pRg st="3" end="3"/>
                                            </p:txEl>
                                          </p:spTgt>
                                        </p:tgtEl>
                                      </p:cBhvr>
                                      <p:to x="100000" y="100000"/>
                                    </p:animScale>
                                    <p:animScale>
                                      <p:cBhvr>
                                        <p:cTn id="71" dur="26">
                                          <p:stCondLst>
                                            <p:cond delay="1642"/>
                                          </p:stCondLst>
                                        </p:cTn>
                                        <p:tgtEl>
                                          <p:spTgt spid="5">
                                            <p:txEl>
                                              <p:pRg st="3" end="3"/>
                                            </p:txEl>
                                          </p:spTgt>
                                        </p:tgtEl>
                                      </p:cBhvr>
                                      <p:to x="100000" y="90000"/>
                                    </p:animScale>
                                    <p:animScale>
                                      <p:cBhvr>
                                        <p:cTn id="72" dur="166" decel="50000">
                                          <p:stCondLst>
                                            <p:cond delay="1668"/>
                                          </p:stCondLst>
                                        </p:cTn>
                                        <p:tgtEl>
                                          <p:spTgt spid="5">
                                            <p:txEl>
                                              <p:pRg st="3" end="3"/>
                                            </p:txEl>
                                          </p:spTgt>
                                        </p:tgtEl>
                                      </p:cBhvr>
                                      <p:to x="100000" y="100000"/>
                                    </p:animScale>
                                    <p:animScale>
                                      <p:cBhvr>
                                        <p:cTn id="73" dur="26">
                                          <p:stCondLst>
                                            <p:cond delay="1808"/>
                                          </p:stCondLst>
                                        </p:cTn>
                                        <p:tgtEl>
                                          <p:spTgt spid="5">
                                            <p:txEl>
                                              <p:pRg st="3" end="3"/>
                                            </p:txEl>
                                          </p:spTgt>
                                        </p:tgtEl>
                                      </p:cBhvr>
                                      <p:to x="100000" y="95000"/>
                                    </p:animScale>
                                    <p:animScale>
                                      <p:cBhvr>
                                        <p:cTn id="74" dur="166" decel="50000">
                                          <p:stCondLst>
                                            <p:cond delay="1834"/>
                                          </p:stCondLst>
                                        </p:cTn>
                                        <p:tgtEl>
                                          <p:spTgt spid="5">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229600" cy="1143000"/>
          </a:xfrm>
        </p:spPr>
        <p:txBody>
          <a:bodyPr>
            <a:noAutofit/>
          </a:bodyPr>
          <a:lstStyle/>
          <a:p>
            <a:r>
              <a:rPr lang="en-US" sz="8800" b="1" dirty="0" smtClean="0">
                <a:solidFill>
                  <a:schemeClr val="bg1">
                    <a:lumMod val="95000"/>
                  </a:schemeClr>
                </a:solidFill>
              </a:rPr>
              <a:t>READY to GET STARTED?</a:t>
            </a:r>
            <a:endParaRPr lang="en-US" sz="8800" b="1" dirty="0">
              <a:solidFill>
                <a:schemeClr val="bg1">
                  <a:lumMod val="95000"/>
                </a:schemeClr>
              </a:solidFill>
            </a:endParaRPr>
          </a:p>
        </p:txBody>
      </p:sp>
    </p:spTree>
    <p:extLst>
      <p:ext uri="{BB962C8B-B14F-4D97-AF65-F5344CB8AC3E}">
        <p14:creationId xmlns:p14="http://schemas.microsoft.com/office/powerpoint/2010/main" val="352697012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u="sng" dirty="0" smtClean="0">
                <a:solidFill>
                  <a:schemeClr val="bg1">
                    <a:lumMod val="95000"/>
                  </a:schemeClr>
                </a:solidFill>
              </a:rPr>
              <a:t>NOUNS</a:t>
            </a:r>
            <a:endParaRPr lang="en-US" sz="9600" b="1" u="sng" dirty="0">
              <a:solidFill>
                <a:schemeClr val="bg1">
                  <a:lumMod val="95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lumMod val="95000"/>
                  </a:schemeClr>
                </a:solidFill>
              </a:rPr>
              <a:t>A NOUN is a word that represents a person, place, thing, or idea</a:t>
            </a:r>
          </a:p>
          <a:p>
            <a:r>
              <a:rPr lang="en-US" dirty="0" smtClean="0">
                <a:solidFill>
                  <a:schemeClr val="bg1">
                    <a:lumMod val="95000"/>
                  </a:schemeClr>
                </a:solidFill>
              </a:rPr>
              <a:t>Nouns are divided into: </a:t>
            </a:r>
            <a:r>
              <a:rPr lang="en-US" b="1" dirty="0" smtClean="0">
                <a:solidFill>
                  <a:schemeClr val="bg1">
                    <a:lumMod val="95000"/>
                  </a:schemeClr>
                </a:solidFill>
                <a:effectLst>
                  <a:outerShdw blurRad="38100" dist="38100" dir="2700000" algn="tl">
                    <a:srgbClr val="000000">
                      <a:alpha val="43137"/>
                    </a:srgbClr>
                  </a:outerShdw>
                </a:effectLst>
              </a:rPr>
              <a:t>COMMON</a:t>
            </a:r>
            <a:r>
              <a:rPr lang="en-US" dirty="0" smtClean="0">
                <a:solidFill>
                  <a:schemeClr val="bg1">
                    <a:lumMod val="95000"/>
                  </a:schemeClr>
                </a:solidFill>
              </a:rPr>
              <a:t>, </a:t>
            </a:r>
            <a:r>
              <a:rPr lang="en-US" b="1" dirty="0" smtClean="0">
                <a:solidFill>
                  <a:schemeClr val="bg1">
                    <a:lumMod val="95000"/>
                  </a:schemeClr>
                </a:solidFill>
                <a:effectLst>
                  <a:outerShdw blurRad="38100" dist="38100" dir="2700000" algn="tl">
                    <a:srgbClr val="000000">
                      <a:alpha val="43137"/>
                    </a:srgbClr>
                  </a:outerShdw>
                </a:effectLst>
              </a:rPr>
              <a:t>PROPER</a:t>
            </a:r>
            <a:r>
              <a:rPr lang="en-US" dirty="0" smtClean="0">
                <a:solidFill>
                  <a:schemeClr val="bg1">
                    <a:lumMod val="95000"/>
                  </a:schemeClr>
                </a:solidFill>
              </a:rPr>
              <a:t>, </a:t>
            </a:r>
            <a:r>
              <a:rPr lang="en-US" b="1" dirty="0" smtClean="0">
                <a:solidFill>
                  <a:schemeClr val="bg1">
                    <a:lumMod val="95000"/>
                  </a:schemeClr>
                </a:solidFill>
                <a:effectLst>
                  <a:outerShdw blurRad="38100" dist="38100" dir="2700000" algn="tl">
                    <a:srgbClr val="000000">
                      <a:alpha val="43137"/>
                    </a:srgbClr>
                  </a:outerShdw>
                </a:effectLst>
              </a:rPr>
              <a:t>CONCRETE</a:t>
            </a:r>
            <a:r>
              <a:rPr lang="en-US" dirty="0" smtClean="0">
                <a:solidFill>
                  <a:schemeClr val="bg1">
                    <a:lumMod val="95000"/>
                  </a:schemeClr>
                </a:solidFill>
              </a:rPr>
              <a:t>, </a:t>
            </a:r>
            <a:r>
              <a:rPr lang="en-US" b="1" dirty="0" smtClean="0">
                <a:solidFill>
                  <a:schemeClr val="bg1">
                    <a:lumMod val="95000"/>
                  </a:schemeClr>
                </a:solidFill>
                <a:effectLst>
                  <a:outerShdw blurRad="38100" dist="38100" dir="2700000" algn="tl">
                    <a:srgbClr val="000000">
                      <a:alpha val="43137"/>
                    </a:srgbClr>
                  </a:outerShdw>
                </a:effectLst>
              </a:rPr>
              <a:t>ABSTRACT</a:t>
            </a:r>
            <a:r>
              <a:rPr lang="en-US" dirty="0" smtClean="0">
                <a:solidFill>
                  <a:schemeClr val="bg1">
                    <a:lumMod val="95000"/>
                  </a:schemeClr>
                </a:solidFill>
              </a:rPr>
              <a:t>, </a:t>
            </a:r>
            <a:r>
              <a:rPr lang="en-US" b="1" dirty="0" smtClean="0">
                <a:solidFill>
                  <a:schemeClr val="bg1">
                    <a:lumMod val="95000"/>
                  </a:schemeClr>
                </a:solidFill>
                <a:effectLst>
                  <a:outerShdw blurRad="38100" dist="38100" dir="2700000" algn="tl">
                    <a:srgbClr val="000000">
                      <a:alpha val="43137"/>
                    </a:srgbClr>
                  </a:outerShdw>
                </a:effectLst>
              </a:rPr>
              <a:t>COMPOUND</a:t>
            </a:r>
            <a:r>
              <a:rPr lang="en-US" dirty="0" smtClean="0">
                <a:solidFill>
                  <a:schemeClr val="bg1">
                    <a:lumMod val="95000"/>
                  </a:schemeClr>
                </a:solidFill>
              </a:rPr>
              <a:t>, and </a:t>
            </a:r>
            <a:r>
              <a:rPr lang="en-US" b="1" dirty="0" smtClean="0">
                <a:solidFill>
                  <a:schemeClr val="bg1">
                    <a:lumMod val="95000"/>
                  </a:schemeClr>
                </a:solidFill>
                <a:effectLst>
                  <a:outerShdw blurRad="38100" dist="38100" dir="2700000" algn="tl">
                    <a:srgbClr val="000000">
                      <a:alpha val="43137"/>
                    </a:srgbClr>
                  </a:outerShdw>
                </a:effectLst>
              </a:rPr>
              <a:t>COLLECTIVE</a:t>
            </a:r>
          </a:p>
          <a:p>
            <a:r>
              <a:rPr lang="en-US" dirty="0" smtClean="0">
                <a:solidFill>
                  <a:schemeClr val="bg1">
                    <a:lumMod val="95000"/>
                  </a:schemeClr>
                </a:solidFill>
              </a:rPr>
              <a:t>(Common and Proper are opposites)</a:t>
            </a:r>
          </a:p>
          <a:p>
            <a:r>
              <a:rPr lang="en-US" dirty="0" smtClean="0">
                <a:solidFill>
                  <a:schemeClr val="bg1">
                    <a:lumMod val="95000"/>
                  </a:schemeClr>
                </a:solidFill>
              </a:rPr>
              <a:t>(Concrete and Abstract are opposites)</a:t>
            </a:r>
          </a:p>
          <a:p>
            <a:r>
              <a:rPr lang="en-US" dirty="0" smtClean="0">
                <a:solidFill>
                  <a:schemeClr val="bg1">
                    <a:lumMod val="95000"/>
                  </a:schemeClr>
                </a:solidFill>
              </a:rPr>
              <a:t>(Compound and Collective have nothing to do with each other)</a:t>
            </a:r>
            <a:endParaRPr lang="en-US" dirty="0">
              <a:solidFill>
                <a:schemeClr val="bg1">
                  <a:lumMod val="95000"/>
                </a:schemeClr>
              </a:solidFill>
            </a:endParaRPr>
          </a:p>
        </p:txBody>
      </p:sp>
    </p:spTree>
    <p:extLst>
      <p:ext uri="{BB962C8B-B14F-4D97-AF65-F5344CB8AC3E}">
        <p14:creationId xmlns:p14="http://schemas.microsoft.com/office/powerpoint/2010/main" val="191166763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236</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An Introduction To…</vt:lpstr>
      <vt:lpstr>In your biology classes, you learned that scientists have taken all the critters in the animal kingdom and organized them in types of categories, from broad to very specific.</vt:lpstr>
      <vt:lpstr>Well, with our language, the same thing has been done.  Our words have been classified and placed in certain categories, based upon what they do.  This arrangement of words is known as  The Parts of Speech.</vt:lpstr>
      <vt:lpstr>PowerPoint Presentation</vt:lpstr>
      <vt:lpstr>Now, the difference between categorizing animals and words, is that with the parts of speech, our words are divided by what they DO and not what they  look like.</vt:lpstr>
      <vt:lpstr>PowerPoint Presentation</vt:lpstr>
      <vt:lpstr>READY to GET STARTED?</vt:lpstr>
      <vt:lpstr>NOUNS</vt:lpstr>
    </vt:vector>
  </TitlesOfParts>
  <Company>BGISD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dc:title>
  <dc:creator>Tucker, Jeremy - BGHS - English Dept.</dc:creator>
  <cp:lastModifiedBy>Tucker, Jeremy - BGHS - English Dept.</cp:lastModifiedBy>
  <cp:revision>11</cp:revision>
  <dcterms:created xsi:type="dcterms:W3CDTF">2011-01-10T14:30:26Z</dcterms:created>
  <dcterms:modified xsi:type="dcterms:W3CDTF">2014-10-22T13:11:46Z</dcterms:modified>
</cp:coreProperties>
</file>