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34" r:id="rId2"/>
    <p:sldId id="256" r:id="rId3"/>
    <p:sldId id="268" r:id="rId4"/>
    <p:sldId id="326" r:id="rId5"/>
    <p:sldId id="257" r:id="rId6"/>
    <p:sldId id="269" r:id="rId7"/>
    <p:sldId id="258" r:id="rId8"/>
    <p:sldId id="259" r:id="rId9"/>
    <p:sldId id="261" r:id="rId10"/>
    <p:sldId id="267" r:id="rId11"/>
    <p:sldId id="263" r:id="rId12"/>
    <p:sldId id="274" r:id="rId13"/>
    <p:sldId id="265" r:id="rId14"/>
    <p:sldId id="286" r:id="rId15"/>
    <p:sldId id="279" r:id="rId16"/>
    <p:sldId id="278" r:id="rId17"/>
    <p:sldId id="277" r:id="rId18"/>
    <p:sldId id="275" r:id="rId19"/>
    <p:sldId id="330" r:id="rId20"/>
    <p:sldId id="287" r:id="rId21"/>
    <p:sldId id="331" r:id="rId22"/>
    <p:sldId id="332" r:id="rId2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FF0000"/>
    <a:srgbClr val="3333CC"/>
    <a:srgbClr val="0000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84" y="5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4143F365-9808-468C-AC8D-26FF03F1375B}" type="datetimeFigureOut">
              <a:rPr lang="en-US"/>
              <a:pPr>
                <a:defRPr/>
              </a:pPr>
              <a:t>4/21/2015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DB329E2E-6F6A-4263-8D15-BCE8ACB09C3E}" type="slidenum">
              <a:rPr lang="en-US"/>
              <a:pPr>
                <a:defRPr/>
              </a:pPr>
              <a:t>‹#›</a:t>
            </a:fld>
            <a:endParaRPr lang="en-US"/>
          </a:p>
        </p:txBody>
      </p:sp>
    </p:spTree>
    <p:extLst>
      <p:ext uri="{BB962C8B-B14F-4D97-AF65-F5344CB8AC3E}">
        <p14:creationId xmlns:p14="http://schemas.microsoft.com/office/powerpoint/2010/main" val="28448558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A82C2C-DDB1-49B5-BF19-2F86327A3EED}" type="slidenum">
              <a:rPr lang="en-US" altLang="en-US"/>
              <a:pPr>
                <a:defRPr/>
              </a:pPr>
              <a:t>‹#›</a:t>
            </a:fld>
            <a:endParaRPr lang="en-US" altLang="en-US"/>
          </a:p>
        </p:txBody>
      </p:sp>
    </p:spTree>
    <p:extLst>
      <p:ext uri="{BB962C8B-B14F-4D97-AF65-F5344CB8AC3E}">
        <p14:creationId xmlns:p14="http://schemas.microsoft.com/office/powerpoint/2010/main" val="2127269207"/>
      </p:ext>
    </p:extLst>
  </p:cSld>
  <p:clrMapOvr>
    <a:masterClrMapping/>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203F83-4036-4C05-BCC3-3CD3B3882EAA}" type="slidenum">
              <a:rPr lang="en-US" altLang="en-US"/>
              <a:pPr>
                <a:defRPr/>
              </a:pPr>
              <a:t>‹#›</a:t>
            </a:fld>
            <a:endParaRPr lang="en-US" altLang="en-US"/>
          </a:p>
        </p:txBody>
      </p:sp>
    </p:spTree>
    <p:extLst>
      <p:ext uri="{BB962C8B-B14F-4D97-AF65-F5344CB8AC3E}">
        <p14:creationId xmlns:p14="http://schemas.microsoft.com/office/powerpoint/2010/main" val="3443236261"/>
      </p:ext>
    </p:extLst>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9DBF44-59FF-4E65-9B2C-FC6B9D701E9D}" type="slidenum">
              <a:rPr lang="en-US" altLang="en-US"/>
              <a:pPr>
                <a:defRPr/>
              </a:pPr>
              <a:t>‹#›</a:t>
            </a:fld>
            <a:endParaRPr lang="en-US" altLang="en-US"/>
          </a:p>
        </p:txBody>
      </p:sp>
    </p:spTree>
    <p:extLst>
      <p:ext uri="{BB962C8B-B14F-4D97-AF65-F5344CB8AC3E}">
        <p14:creationId xmlns:p14="http://schemas.microsoft.com/office/powerpoint/2010/main" val="1333584163"/>
      </p:ext>
    </p:extLst>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768411-6BE8-40A9-B4E1-2930996EAC4B}" type="slidenum">
              <a:rPr lang="en-US" altLang="en-US"/>
              <a:pPr>
                <a:defRPr/>
              </a:pPr>
              <a:t>‹#›</a:t>
            </a:fld>
            <a:endParaRPr lang="en-US" altLang="en-US"/>
          </a:p>
        </p:txBody>
      </p:sp>
    </p:spTree>
    <p:extLst>
      <p:ext uri="{BB962C8B-B14F-4D97-AF65-F5344CB8AC3E}">
        <p14:creationId xmlns:p14="http://schemas.microsoft.com/office/powerpoint/2010/main" val="2192768575"/>
      </p:ext>
    </p:extLst>
  </p:cSld>
  <p:clrMapOvr>
    <a:masterClrMapping/>
  </p:clrMapOvr>
  <p:transition spd="slow">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7EE16B-988C-4A79-BE6C-CB3B903ED70C}" type="slidenum">
              <a:rPr lang="en-US" altLang="en-US"/>
              <a:pPr>
                <a:defRPr/>
              </a:pPr>
              <a:t>‹#›</a:t>
            </a:fld>
            <a:endParaRPr lang="en-US" altLang="en-US"/>
          </a:p>
        </p:txBody>
      </p:sp>
    </p:spTree>
    <p:extLst>
      <p:ext uri="{BB962C8B-B14F-4D97-AF65-F5344CB8AC3E}">
        <p14:creationId xmlns:p14="http://schemas.microsoft.com/office/powerpoint/2010/main" val="1804991941"/>
      </p:ext>
    </p:extLst>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CE7F708-0C30-41B7-9804-9F076AD98616}" type="slidenum">
              <a:rPr lang="en-US" altLang="en-US"/>
              <a:pPr>
                <a:defRPr/>
              </a:pPr>
              <a:t>‹#›</a:t>
            </a:fld>
            <a:endParaRPr lang="en-US" altLang="en-US"/>
          </a:p>
        </p:txBody>
      </p:sp>
    </p:spTree>
    <p:extLst>
      <p:ext uri="{BB962C8B-B14F-4D97-AF65-F5344CB8AC3E}">
        <p14:creationId xmlns:p14="http://schemas.microsoft.com/office/powerpoint/2010/main" val="1252748598"/>
      </p:ext>
    </p:extLst>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306019D-7ABA-42F8-B1FA-1BCC9E30D8CC}" type="slidenum">
              <a:rPr lang="en-US" altLang="en-US"/>
              <a:pPr>
                <a:defRPr/>
              </a:pPr>
              <a:t>‹#›</a:t>
            </a:fld>
            <a:endParaRPr lang="en-US" altLang="en-US"/>
          </a:p>
        </p:txBody>
      </p:sp>
    </p:spTree>
    <p:extLst>
      <p:ext uri="{BB962C8B-B14F-4D97-AF65-F5344CB8AC3E}">
        <p14:creationId xmlns:p14="http://schemas.microsoft.com/office/powerpoint/2010/main" val="1452505595"/>
      </p:ext>
    </p:extLst>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605ECDC-C9D3-4343-BE58-3F161AC85B3A}" type="slidenum">
              <a:rPr lang="en-US" altLang="en-US"/>
              <a:pPr>
                <a:defRPr/>
              </a:pPr>
              <a:t>‹#›</a:t>
            </a:fld>
            <a:endParaRPr lang="en-US" altLang="en-US"/>
          </a:p>
        </p:txBody>
      </p:sp>
    </p:spTree>
    <p:extLst>
      <p:ext uri="{BB962C8B-B14F-4D97-AF65-F5344CB8AC3E}">
        <p14:creationId xmlns:p14="http://schemas.microsoft.com/office/powerpoint/2010/main" val="4176172785"/>
      </p:ext>
    </p:extLst>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C0EC7B1-2F8F-4834-BF5E-71327D5C53A7}" type="slidenum">
              <a:rPr lang="en-US" altLang="en-US"/>
              <a:pPr>
                <a:defRPr/>
              </a:pPr>
              <a:t>‹#›</a:t>
            </a:fld>
            <a:endParaRPr lang="en-US" altLang="en-US"/>
          </a:p>
        </p:txBody>
      </p:sp>
    </p:spTree>
    <p:extLst>
      <p:ext uri="{BB962C8B-B14F-4D97-AF65-F5344CB8AC3E}">
        <p14:creationId xmlns:p14="http://schemas.microsoft.com/office/powerpoint/2010/main" val="2265436758"/>
      </p:ext>
    </p:extLst>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5EE268E-C486-4431-9D74-48D5D1D9B4EE}" type="slidenum">
              <a:rPr lang="en-US" altLang="en-US"/>
              <a:pPr>
                <a:defRPr/>
              </a:pPr>
              <a:t>‹#›</a:t>
            </a:fld>
            <a:endParaRPr lang="en-US" altLang="en-US"/>
          </a:p>
        </p:txBody>
      </p:sp>
    </p:spTree>
    <p:extLst>
      <p:ext uri="{BB962C8B-B14F-4D97-AF65-F5344CB8AC3E}">
        <p14:creationId xmlns:p14="http://schemas.microsoft.com/office/powerpoint/2010/main" val="3543299662"/>
      </p:ext>
    </p:extLst>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AA15082-6F06-41D7-AF5C-8E8F7C51DCEB}" type="slidenum">
              <a:rPr lang="en-US" altLang="en-US"/>
              <a:pPr>
                <a:defRPr/>
              </a:pPr>
              <a:t>‹#›</a:t>
            </a:fld>
            <a:endParaRPr lang="en-US" altLang="en-US"/>
          </a:p>
        </p:txBody>
      </p:sp>
    </p:spTree>
    <p:extLst>
      <p:ext uri="{BB962C8B-B14F-4D97-AF65-F5344CB8AC3E}">
        <p14:creationId xmlns:p14="http://schemas.microsoft.com/office/powerpoint/2010/main" val="2506493464"/>
      </p:ext>
    </p:extLst>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BFBFBF"/>
            </a:gs>
            <a:gs pos="74001">
              <a:srgbClr val="E0F1F2"/>
            </a:gs>
            <a:gs pos="83000">
              <a:srgbClr val="E0F1F2"/>
            </a:gs>
            <a:gs pos="100000">
              <a:srgbClr val="EBF6F7"/>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56583C3B-CECD-4686-A880-2778D9C36A9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ransition spd="slow">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www.kyvl.org/"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92400372"/>
      </p:ext>
    </p:extLst>
  </p:cSld>
  <p:clrMapOvr>
    <a:masterClrMapping/>
  </p:clrMapOvr>
  <p:transition spd="slow">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Wedding Fa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46113"/>
            <a:ext cx="7315200" cy="545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descr="Boss Kitty Fa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42900"/>
            <a:ext cx="79248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4"/>
          <p:cNvSpPr txBox="1">
            <a:spLocks noChangeArrowheads="1"/>
          </p:cNvSpPr>
          <p:nvPr/>
        </p:nvSpPr>
        <p:spPr bwMode="auto">
          <a:xfrm>
            <a:off x="498676" y="427420"/>
            <a:ext cx="86106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dirty="0"/>
              <a:t>OK, “YOU FAIL” isn’t really the theme of our research project, but it is an element.  Our overall theme for our project is: </a:t>
            </a:r>
            <a:r>
              <a:rPr lang="en-US" altLang="en-US" sz="2400" b="1" dirty="0" smtClean="0"/>
              <a:t/>
            </a:r>
            <a:br>
              <a:rPr lang="en-US" altLang="en-US" sz="2400" b="1" dirty="0" smtClean="0"/>
            </a:br>
            <a:r>
              <a:rPr lang="en-US" altLang="en-US" sz="3600" b="1" dirty="0" smtClean="0">
                <a:solidFill>
                  <a:srgbClr val="000099"/>
                </a:solidFill>
                <a:effectLst>
                  <a:glow rad="101600">
                    <a:srgbClr val="00B0F0"/>
                  </a:glow>
                </a:effectLst>
              </a:rPr>
              <a:t>THE </a:t>
            </a:r>
            <a:r>
              <a:rPr lang="en-US" altLang="en-US" sz="3600" b="1" dirty="0">
                <a:solidFill>
                  <a:srgbClr val="000099"/>
                </a:solidFill>
                <a:effectLst>
                  <a:glow rad="101600">
                    <a:srgbClr val="00B0F0"/>
                  </a:glow>
                </a:effectLst>
              </a:rPr>
              <a:t>AMERICAN DREAM: DEGREES OF SUCCESS and </a:t>
            </a:r>
            <a:r>
              <a:rPr lang="en-US" altLang="en-US" sz="3600" b="1" dirty="0" smtClean="0">
                <a:solidFill>
                  <a:srgbClr val="000099"/>
                </a:solidFill>
                <a:effectLst>
                  <a:glow rad="101600">
                    <a:srgbClr val="00B0F0"/>
                  </a:glow>
                </a:effectLst>
              </a:rPr>
              <a:t>FAILURE</a:t>
            </a:r>
            <a:endParaRPr lang="en-US" altLang="en-US" sz="3600" b="1" dirty="0">
              <a:effectLst>
                <a:glow rad="101600">
                  <a:srgbClr val="00B0F0"/>
                </a:glow>
              </a:effectLst>
            </a:endParaRPr>
          </a:p>
        </p:txBody>
      </p:sp>
      <p:sp>
        <p:nvSpPr>
          <p:cNvPr id="10245" name="Text Box 5"/>
          <p:cNvSpPr txBox="1">
            <a:spLocks noChangeArrowheads="1"/>
          </p:cNvSpPr>
          <p:nvPr/>
        </p:nvSpPr>
        <p:spPr bwMode="auto">
          <a:xfrm>
            <a:off x="498676" y="2735744"/>
            <a:ext cx="8305800"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200" dirty="0"/>
              <a:t>You will be tying all of your sections of the project into this overall, unifying theme.  No big deal, because we have already discussed this previously in class to some extent.  Yep, some of the discussions and activities we have already done have been fuel (and resources) for this project.  So, we already started this </a:t>
            </a:r>
            <a:r>
              <a:rPr lang="en-US" altLang="en-US" sz="2200" dirty="0" smtClean="0"/>
              <a:t>thing a long time ago </a:t>
            </a:r>
            <a:r>
              <a:rPr lang="en-US" altLang="en-US" sz="2200" dirty="0"/>
              <a:t>and you didn’t know it.  What we’re going to be exploring is the attainability of people’s ideas of success in </a:t>
            </a:r>
            <a:r>
              <a:rPr lang="en-US" altLang="en-US" sz="2200" dirty="0" smtClean="0"/>
              <a:t>pursuit of The American Dream</a:t>
            </a:r>
            <a:r>
              <a:rPr lang="en-US" altLang="en-US" sz="2200" dirty="0" smtClean="0"/>
              <a:t>…what </a:t>
            </a:r>
            <a:r>
              <a:rPr lang="en-US" altLang="en-US" sz="2200" dirty="0"/>
              <a:t>exactly that may be and </a:t>
            </a:r>
            <a:r>
              <a:rPr lang="en-US" altLang="en-US" sz="2200" dirty="0" smtClean="0"/>
              <a:t>why </a:t>
            </a:r>
            <a:r>
              <a:rPr lang="en-US" altLang="en-US" sz="2200" dirty="0"/>
              <a:t>many seem to fall short of their expectations.  </a:t>
            </a:r>
          </a:p>
        </p:txBody>
      </p:sp>
      <p:sp>
        <p:nvSpPr>
          <p:cNvPr id="2" name="TextBox 1"/>
          <p:cNvSpPr txBox="1"/>
          <p:nvPr/>
        </p:nvSpPr>
        <p:spPr>
          <a:xfrm>
            <a:off x="955876" y="5854809"/>
            <a:ext cx="7696200" cy="769938"/>
          </a:xfrm>
          <a:prstGeom prst="rect">
            <a:avLst/>
          </a:prstGeom>
          <a:noFill/>
        </p:spPr>
        <p:txBody>
          <a:bodyPr>
            <a:spAutoFit/>
          </a:bodyPr>
          <a:lstStyle/>
          <a:p>
            <a:pPr eaLnBrk="1" hangingPunct="1">
              <a:defRPr/>
            </a:pPr>
            <a:r>
              <a:rPr lang="en-US" sz="4400" b="1" u="sng" dirty="0">
                <a:solidFill>
                  <a:srgbClr val="3333CC"/>
                </a:solidFill>
                <a:effectLst>
                  <a:outerShdw blurRad="38100" dist="38100" dir="2700000" algn="tl">
                    <a:srgbClr val="000000">
                      <a:alpha val="43137"/>
                    </a:srgbClr>
                  </a:outerShdw>
                </a:effectLst>
              </a:rPr>
              <a:t>The Two Main Sections…</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animEffect transition="in" filter="box(in)">
                                      <p:cBhvr>
                                        <p:cTn id="7" dur="500"/>
                                        <p:tgtEl>
                                          <p:spTgt spid="1024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0245">
                                            <p:txEl>
                                              <p:pRg st="0" end="0"/>
                                            </p:txEl>
                                          </p:spTgt>
                                        </p:tgtEl>
                                        <p:attrNameLst>
                                          <p:attrName>style.visibility</p:attrName>
                                        </p:attrNameLst>
                                      </p:cBhvr>
                                      <p:to>
                                        <p:strVal val="visible"/>
                                      </p:to>
                                    </p:set>
                                    <p:animEffect transition="in" filter="box(in)">
                                      <p:cBhvr>
                                        <p:cTn id="12" dur="500"/>
                                        <p:tgtEl>
                                          <p:spTgt spid="1024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1000"/>
                                        <p:tgtEl>
                                          <p:spTgt spid="2">
                                            <p:txEl>
                                              <p:pRg st="0" end="0"/>
                                            </p:txEl>
                                          </p:spTgt>
                                        </p:tgtEl>
                                      </p:cBhvr>
                                    </p:animEffect>
                                    <p:anim calcmode="lin" valueType="num">
                                      <p:cBhvr>
                                        <p:cTn id="1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457200" y="381000"/>
            <a:ext cx="8153400" cy="3847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000" dirty="0"/>
              <a:t>The </a:t>
            </a:r>
            <a:r>
              <a:rPr lang="en-US" altLang="en-US" sz="2400" b="1" dirty="0"/>
              <a:t>article</a:t>
            </a:r>
            <a:r>
              <a:rPr lang="en-US" altLang="en-US" sz="2000" dirty="0"/>
              <a:t> will be the piece that probably requires the most work, </a:t>
            </a:r>
            <a:r>
              <a:rPr lang="en-US" altLang="en-US" sz="2000" dirty="0" smtClean="0"/>
              <a:t>and it is what resembles the traditional research paper more, so that’s </a:t>
            </a:r>
            <a:r>
              <a:rPr lang="en-US" altLang="en-US" sz="2000" dirty="0"/>
              <a:t>what we’ll begin discussing first.  The article is also the section that will be the most similar among all of us, as it’s the most directed.  You will title it whatever you want, but the article’s focus will be on how difficult it can be to achieve the American </a:t>
            </a:r>
            <a:r>
              <a:rPr lang="en-US" altLang="en-US" sz="2000" dirty="0" smtClean="0"/>
              <a:t>Dream.  </a:t>
            </a:r>
            <a:r>
              <a:rPr lang="en-US" altLang="en-US" sz="2000" dirty="0"/>
              <a:t>Part of the article should pinpoint your generation’s views of success in society, as well as that of society in general, both present and past.  You will need to research facts and also draw your own conclusions based upon those facts regarding success and the difficulty of “making it” in the real </a:t>
            </a:r>
            <a:r>
              <a:rPr lang="en-US" altLang="en-US" sz="2000" dirty="0" smtClean="0"/>
              <a:t>world today, especially in making it big.  </a:t>
            </a:r>
            <a:r>
              <a:rPr lang="en-US" altLang="en-US" sz="2000" dirty="0"/>
              <a:t>Yes, we will go into much deeper detail regarding the specifics of this tomorrow.</a:t>
            </a:r>
          </a:p>
        </p:txBody>
      </p:sp>
      <p:sp>
        <p:nvSpPr>
          <p:cNvPr id="11269" name="Text Box 5"/>
          <p:cNvSpPr txBox="1">
            <a:spLocks noChangeArrowheads="1"/>
          </p:cNvSpPr>
          <p:nvPr/>
        </p:nvSpPr>
        <p:spPr bwMode="auto">
          <a:xfrm>
            <a:off x="474663" y="4343400"/>
            <a:ext cx="7983537"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000" dirty="0"/>
              <a:t>The </a:t>
            </a:r>
            <a:r>
              <a:rPr lang="en-US" altLang="en-US" sz="2400" b="1" dirty="0"/>
              <a:t>personal section </a:t>
            </a:r>
            <a:r>
              <a:rPr lang="en-US" altLang="en-US" sz="2000" dirty="0"/>
              <a:t>is probably the easiest part of the project, and is maybe where you should begin if you feel intimidated by the prospect of doing a </a:t>
            </a:r>
            <a:r>
              <a:rPr lang="en-US" altLang="en-US" sz="2000" dirty="0" smtClean="0"/>
              <a:t>big research </a:t>
            </a:r>
            <a:r>
              <a:rPr lang="en-US" altLang="en-US" sz="2000" dirty="0"/>
              <a:t>project.  Now, this is not some random </a:t>
            </a:r>
            <a:r>
              <a:rPr lang="en-US" altLang="en-US" sz="2000" dirty="0" smtClean="0"/>
              <a:t>“dear journal” type </a:t>
            </a:r>
            <a:r>
              <a:rPr lang="en-US" altLang="en-US" sz="2000" dirty="0"/>
              <a:t>rambling—rather, it will be very </a:t>
            </a:r>
            <a:r>
              <a:rPr lang="en-US" altLang="en-US" sz="2000" dirty="0" smtClean="0"/>
              <a:t>focused, </a:t>
            </a:r>
            <a:r>
              <a:rPr lang="en-US" altLang="en-US" sz="2000" dirty="0"/>
              <a:t>with some emphasis on your plans/life map for yourself, as well as some reflective writing.</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animEffect transition="in" filter="box(in)">
                                      <p:cBhvr>
                                        <p:cTn id="7" dur="500"/>
                                        <p:tgtEl>
                                          <p:spTgt spid="1126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1269">
                                            <p:txEl>
                                              <p:pRg st="0" end="0"/>
                                            </p:txEl>
                                          </p:spTgt>
                                        </p:tgtEl>
                                        <p:attrNameLst>
                                          <p:attrName>style.visibility</p:attrName>
                                        </p:attrNameLst>
                                      </p:cBhvr>
                                      <p:to>
                                        <p:strVal val="visible"/>
                                      </p:to>
                                    </p:set>
                                    <p:animEffect transition="in" filter="box(in)">
                                      <p:cBhvr>
                                        <p:cTn id="12" dur="500"/>
                                        <p:tgtEl>
                                          <p:spTgt spid="1126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304800"/>
            <a:ext cx="6096000" cy="4093428"/>
          </a:xfrm>
          <a:prstGeom prst="rect">
            <a:avLst/>
          </a:prstGeom>
          <a:noFill/>
        </p:spPr>
        <p:txBody>
          <a:bodyPr>
            <a:spAutoFit/>
          </a:bodyPr>
          <a:lstStyle/>
          <a:p>
            <a:pPr algn="ctr">
              <a:defRPr/>
            </a:pPr>
            <a:r>
              <a:rPr lang="en-US" sz="2800" b="1" u="sng" dirty="0">
                <a:effectLst>
                  <a:outerShdw blurRad="38100" dist="38100" dir="2700000" algn="tl">
                    <a:srgbClr val="000000">
                      <a:alpha val="43137"/>
                    </a:srgbClr>
                  </a:outerShdw>
                </a:effectLst>
              </a:rPr>
              <a:t>ENGLISH  LAB  Dates:</a:t>
            </a:r>
          </a:p>
          <a:p>
            <a:pPr algn="ctr">
              <a:defRPr/>
            </a:pPr>
            <a:r>
              <a:rPr lang="en-US" dirty="0"/>
              <a:t/>
            </a:r>
            <a:br>
              <a:rPr lang="en-US" dirty="0"/>
            </a:br>
            <a:r>
              <a:rPr lang="en-US" sz="2400" dirty="0"/>
              <a:t>APRIL </a:t>
            </a:r>
            <a:r>
              <a:rPr lang="en-US" sz="2400" dirty="0" smtClean="0"/>
              <a:t>22</a:t>
            </a:r>
            <a:endParaRPr lang="en-US" sz="2400" dirty="0"/>
          </a:p>
          <a:p>
            <a:pPr algn="ctr">
              <a:defRPr/>
            </a:pPr>
            <a:r>
              <a:rPr lang="en-US" sz="2400" dirty="0"/>
              <a:t>MAY </a:t>
            </a:r>
            <a:r>
              <a:rPr lang="en-US" sz="2400" dirty="0" smtClean="0"/>
              <a:t>12</a:t>
            </a:r>
            <a:endParaRPr lang="en-US" sz="2400" dirty="0"/>
          </a:p>
          <a:p>
            <a:pPr algn="ctr">
              <a:defRPr/>
            </a:pPr>
            <a:r>
              <a:rPr lang="en-US" sz="2400" dirty="0"/>
              <a:t>MAY </a:t>
            </a:r>
            <a:r>
              <a:rPr lang="en-US" sz="2400" dirty="0" smtClean="0"/>
              <a:t>13</a:t>
            </a:r>
            <a:endParaRPr lang="en-US" sz="2400" dirty="0"/>
          </a:p>
          <a:p>
            <a:pPr algn="ctr">
              <a:defRPr/>
            </a:pPr>
            <a:r>
              <a:rPr lang="en-US" sz="2400" dirty="0"/>
              <a:t>MAY 14</a:t>
            </a:r>
          </a:p>
          <a:p>
            <a:pPr algn="ctr">
              <a:defRPr/>
            </a:pPr>
            <a:r>
              <a:rPr lang="en-US" sz="2400" dirty="0"/>
              <a:t>MAY 15</a:t>
            </a:r>
          </a:p>
          <a:p>
            <a:pPr algn="ctr">
              <a:defRPr/>
            </a:pPr>
            <a:endParaRPr lang="en-US" dirty="0"/>
          </a:p>
          <a:p>
            <a:pPr algn="ctr">
              <a:defRPr/>
            </a:pPr>
            <a:r>
              <a:rPr lang="en-US" sz="2800" b="1" u="sng" dirty="0">
                <a:effectLst>
                  <a:outerShdw blurRad="38100" dist="38100" dir="2700000" algn="tl">
                    <a:srgbClr val="000000">
                      <a:alpha val="43137"/>
                    </a:srgbClr>
                  </a:outerShdw>
                </a:effectLst>
              </a:rPr>
              <a:t>LIBRARY  Dates:</a:t>
            </a:r>
            <a:r>
              <a:rPr lang="en-US" dirty="0"/>
              <a:t/>
            </a:r>
            <a:br>
              <a:rPr lang="en-US" dirty="0"/>
            </a:br>
            <a:endParaRPr lang="en-US" sz="2400" dirty="0"/>
          </a:p>
          <a:p>
            <a:pPr algn="ctr">
              <a:defRPr/>
            </a:pPr>
            <a:r>
              <a:rPr lang="en-US" sz="2400" dirty="0"/>
              <a:t>MAY </a:t>
            </a:r>
            <a:r>
              <a:rPr lang="en-US" sz="2400" dirty="0" smtClean="0"/>
              <a:t>18</a:t>
            </a:r>
            <a:endParaRPr lang="en-US" sz="2400" dirty="0"/>
          </a:p>
        </p:txBody>
      </p:sp>
      <p:sp>
        <p:nvSpPr>
          <p:cNvPr id="3" name="TextBox 2"/>
          <p:cNvSpPr txBox="1">
            <a:spLocks noChangeArrowheads="1"/>
          </p:cNvSpPr>
          <p:nvPr/>
        </p:nvSpPr>
        <p:spPr bwMode="auto">
          <a:xfrm>
            <a:off x="853633" y="5499690"/>
            <a:ext cx="807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dirty="0"/>
              <a:t>Dude—that’s </a:t>
            </a:r>
            <a:r>
              <a:rPr lang="en-US" altLang="en-US" sz="1800" dirty="0" smtClean="0"/>
              <a:t>up to</a:t>
            </a:r>
            <a:r>
              <a:rPr lang="en-US" altLang="en-US" sz="1800" dirty="0" smtClean="0"/>
              <a:t> ______ hours </a:t>
            </a:r>
            <a:r>
              <a:rPr lang="en-US" altLang="en-US" sz="1800" dirty="0"/>
              <a:t>of in-class time to work on this thing!</a:t>
            </a:r>
          </a:p>
        </p:txBody>
      </p:sp>
      <p:sp>
        <p:nvSpPr>
          <p:cNvPr id="4" name="TextBox 3"/>
          <p:cNvSpPr txBox="1">
            <a:spLocks noChangeArrowheads="1"/>
          </p:cNvSpPr>
          <p:nvPr/>
        </p:nvSpPr>
        <p:spPr bwMode="auto">
          <a:xfrm>
            <a:off x="228600" y="6019800"/>
            <a:ext cx="868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dirty="0" smtClean="0"/>
              <a:t>NOTICE</a:t>
            </a:r>
            <a:r>
              <a:rPr lang="en-US" altLang="en-US" sz="1800" dirty="0" smtClean="0"/>
              <a:t>—these </a:t>
            </a:r>
            <a:r>
              <a:rPr lang="en-US" altLang="en-US" sz="1800" dirty="0"/>
              <a:t>dates can be deleted at any time if you tell me you don’t need them</a:t>
            </a:r>
          </a:p>
        </p:txBody>
      </p:sp>
      <p:sp>
        <p:nvSpPr>
          <p:cNvPr id="5" name="TextBox 4"/>
          <p:cNvSpPr txBox="1"/>
          <p:nvPr/>
        </p:nvSpPr>
        <p:spPr>
          <a:xfrm>
            <a:off x="4743691" y="304800"/>
            <a:ext cx="4419600" cy="2462213"/>
          </a:xfrm>
          <a:prstGeom prst="rect">
            <a:avLst/>
          </a:prstGeom>
          <a:noFill/>
        </p:spPr>
        <p:txBody>
          <a:bodyPr wrap="square" rtlCol="0">
            <a:spAutoFit/>
          </a:bodyPr>
          <a:lstStyle/>
          <a:p>
            <a:r>
              <a:rPr lang="en-US" sz="2800" b="1" u="sng" dirty="0" smtClean="0">
                <a:effectLst>
                  <a:outerShdw blurRad="38100" dist="38100" dir="2700000" algn="tl">
                    <a:srgbClr val="000000">
                      <a:alpha val="43137"/>
                    </a:srgbClr>
                  </a:outerShdw>
                </a:effectLst>
              </a:rPr>
              <a:t>MATH  </a:t>
            </a:r>
            <a:r>
              <a:rPr lang="en-US" sz="2800" b="1" u="sng" dirty="0">
                <a:effectLst>
                  <a:outerShdw blurRad="38100" dist="38100" dir="2700000" algn="tl">
                    <a:srgbClr val="000000">
                      <a:alpha val="43137"/>
                    </a:srgbClr>
                  </a:outerShdw>
                </a:effectLst>
              </a:rPr>
              <a:t>LAB  Dates</a:t>
            </a:r>
            <a:r>
              <a:rPr lang="en-US" sz="2800" b="1" u="sng" dirty="0" smtClean="0">
                <a:effectLst>
                  <a:outerShdw blurRad="38100" dist="38100" dir="2700000" algn="tl">
                    <a:srgbClr val="000000">
                      <a:alpha val="43137"/>
                    </a:srgbClr>
                  </a:outerShdw>
                </a:effectLst>
              </a:rPr>
              <a:t>:</a:t>
            </a:r>
          </a:p>
          <a:p>
            <a:r>
              <a:rPr lang="en-US" sz="2800" dirty="0" smtClean="0"/>
              <a:t>        </a:t>
            </a:r>
          </a:p>
          <a:p>
            <a:r>
              <a:rPr lang="en-US" sz="2800" dirty="0"/>
              <a:t> </a:t>
            </a:r>
            <a:r>
              <a:rPr lang="en-US" sz="2800" dirty="0" smtClean="0"/>
              <a:t>       </a:t>
            </a:r>
            <a:r>
              <a:rPr lang="en-US" sz="2400" dirty="0" smtClean="0"/>
              <a:t>APRIL 24</a:t>
            </a:r>
            <a:endParaRPr lang="en-US" sz="2400" dirty="0"/>
          </a:p>
          <a:p>
            <a:r>
              <a:rPr lang="en-US" sz="2400" dirty="0" smtClean="0"/>
              <a:t>          APRIL 29</a:t>
            </a:r>
            <a:endParaRPr lang="en-US" sz="2400" dirty="0"/>
          </a:p>
          <a:p>
            <a:endParaRPr lang="en-US" sz="2800" b="1" u="sng" dirty="0">
              <a:effectLst>
                <a:outerShdw blurRad="38100" dist="38100" dir="2700000" algn="tl">
                  <a:srgbClr val="000000">
                    <a:alpha val="43137"/>
                  </a:srgbClr>
                </a:outerShdw>
              </a:effectLst>
            </a:endParaRPr>
          </a:p>
          <a:p>
            <a:endParaRPr lang="en-US" dirty="0"/>
          </a:p>
        </p:txBody>
      </p:sp>
      <p:sp>
        <p:nvSpPr>
          <p:cNvPr id="6" name="Rectangle 5"/>
          <p:cNvSpPr/>
          <p:nvPr/>
        </p:nvSpPr>
        <p:spPr>
          <a:xfrm>
            <a:off x="4267200" y="3124200"/>
            <a:ext cx="4001416" cy="2123658"/>
          </a:xfrm>
          <a:prstGeom prst="rect">
            <a:avLst/>
          </a:prstGeom>
        </p:spPr>
        <p:txBody>
          <a:bodyPr wrap="none">
            <a:spAutoFit/>
          </a:bodyPr>
          <a:lstStyle/>
          <a:p>
            <a:pPr algn="ctr">
              <a:defRPr/>
            </a:pPr>
            <a:r>
              <a:rPr lang="en-US" sz="2800" b="1" u="sng" dirty="0" err="1" smtClean="0">
                <a:effectLst>
                  <a:outerShdw blurRad="38100" dist="38100" dir="2700000" algn="tl">
                    <a:srgbClr val="000000">
                      <a:alpha val="43137"/>
                    </a:srgbClr>
                  </a:outerShdw>
                </a:effectLst>
              </a:rPr>
              <a:t>Chromebookie</a:t>
            </a:r>
            <a:r>
              <a:rPr lang="en-US" sz="2800" b="1" u="sng" dirty="0" smtClean="0">
                <a:effectLst>
                  <a:outerShdw blurRad="38100" dist="38100" dir="2700000" algn="tl">
                    <a:srgbClr val="000000">
                      <a:alpha val="43137"/>
                    </a:srgbClr>
                  </a:outerShdw>
                </a:effectLst>
              </a:rPr>
              <a:t>  </a:t>
            </a:r>
            <a:r>
              <a:rPr lang="en-US" sz="2800" b="1" u="sng" dirty="0">
                <a:effectLst>
                  <a:outerShdw blurRad="38100" dist="38100" dir="2700000" algn="tl">
                    <a:srgbClr val="000000">
                      <a:alpha val="43137"/>
                    </a:srgbClr>
                  </a:outerShdw>
                </a:effectLst>
              </a:rPr>
              <a:t>Dates</a:t>
            </a:r>
            <a:r>
              <a:rPr lang="en-US" sz="2800" b="1" u="sng" dirty="0" smtClean="0">
                <a:effectLst>
                  <a:outerShdw blurRad="38100" dist="38100" dir="2700000" algn="tl">
                    <a:srgbClr val="000000">
                      <a:alpha val="43137"/>
                    </a:srgbClr>
                  </a:outerShdw>
                </a:effectLst>
              </a:rPr>
              <a:t>:</a:t>
            </a:r>
            <a:br>
              <a:rPr lang="en-US" sz="2800" b="1" u="sng" dirty="0" smtClean="0">
                <a:effectLst>
                  <a:outerShdw blurRad="38100" dist="38100" dir="2700000" algn="tl">
                    <a:srgbClr val="000000">
                      <a:alpha val="43137"/>
                    </a:srgbClr>
                  </a:outerShdw>
                </a:effectLst>
              </a:rPr>
            </a:br>
            <a:r>
              <a:rPr lang="en-US" sz="2800" b="1" u="sng" dirty="0" smtClean="0">
                <a:effectLst>
                  <a:outerShdw blurRad="38100" dist="38100" dir="2700000" algn="tl">
                    <a:srgbClr val="000000">
                      <a:alpha val="43137"/>
                    </a:srgbClr>
                  </a:outerShdw>
                </a:effectLst>
              </a:rPr>
              <a:t/>
            </a:r>
            <a:br>
              <a:rPr lang="en-US" sz="2800" b="1" u="sng" dirty="0" smtClean="0">
                <a:effectLst>
                  <a:outerShdw blurRad="38100" dist="38100" dir="2700000" algn="tl">
                    <a:srgbClr val="000000">
                      <a:alpha val="43137"/>
                    </a:srgbClr>
                  </a:outerShdw>
                </a:effectLst>
              </a:rPr>
            </a:br>
            <a:r>
              <a:rPr lang="en-US" sz="2400" dirty="0"/>
              <a:t>MAY </a:t>
            </a:r>
            <a:r>
              <a:rPr lang="en-US" sz="2400" dirty="0" smtClean="0"/>
              <a:t>6</a:t>
            </a:r>
            <a:endParaRPr lang="en-US" sz="2400" dirty="0"/>
          </a:p>
          <a:p>
            <a:pPr algn="ctr">
              <a:defRPr/>
            </a:pPr>
            <a:r>
              <a:rPr lang="en-US" sz="2400" dirty="0"/>
              <a:t>MAY 7</a:t>
            </a:r>
          </a:p>
          <a:p>
            <a:pPr algn="ctr">
              <a:defRPr/>
            </a:pPr>
            <a:endParaRPr lang="en-US" sz="2800" b="1" u="sng" dirty="0">
              <a:effectLst>
                <a:outerShdw blurRad="38100" dist="38100" dir="2700000" algn="tl">
                  <a:srgbClr val="000000">
                    <a:alpha val="43137"/>
                  </a:srgbClr>
                </a:outerShdw>
              </a:effectLst>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81000"/>
            <a:ext cx="8839200" cy="1108075"/>
          </a:xfrm>
          <a:prstGeom prst="rect">
            <a:avLst/>
          </a:prstGeom>
          <a:noFill/>
        </p:spPr>
        <p:txBody>
          <a:bodyPr>
            <a:spAutoFit/>
          </a:bodyPr>
          <a:lstStyle/>
          <a:p>
            <a:pPr algn="ctr">
              <a:defRPr/>
            </a:pPr>
            <a:r>
              <a:rPr lang="en-US" sz="6600" b="1" dirty="0" err="1">
                <a:effectLst>
                  <a:outerShdw blurRad="38100" dist="38100" dir="2700000" algn="tl">
                    <a:srgbClr val="000000">
                      <a:alpha val="43137"/>
                    </a:srgbClr>
                  </a:outerShdw>
                </a:effectLst>
              </a:rPr>
              <a:t>MO</a:t>
            </a:r>
            <a:r>
              <a:rPr lang="en-US" b="1" dirty="0" err="1">
                <a:effectLst>
                  <a:outerShdw blurRad="38100" dist="38100" dir="2700000" algn="tl">
                    <a:srgbClr val="000000">
                      <a:alpha val="43137"/>
                    </a:srgbClr>
                  </a:outerShdw>
                </a:effectLst>
              </a:rPr>
              <a:t>re</a:t>
            </a:r>
            <a:r>
              <a:rPr lang="en-US" sz="6600" b="1" dirty="0">
                <a:effectLst>
                  <a:outerShdw blurRad="38100" dist="38100" dir="2700000" algn="tl">
                    <a:srgbClr val="000000">
                      <a:alpha val="43137"/>
                    </a:srgbClr>
                  </a:outerShdw>
                </a:effectLst>
              </a:rPr>
              <a:t>  INFO  </a:t>
            </a:r>
            <a:r>
              <a:rPr lang="en-US" sz="6600" b="1" dirty="0" err="1">
                <a:effectLst>
                  <a:outerShdw blurRad="38100" dist="38100" dir="2700000" algn="tl">
                    <a:srgbClr val="000000">
                      <a:alpha val="43137"/>
                    </a:srgbClr>
                  </a:outerShdw>
                </a:effectLst>
              </a:rPr>
              <a:t>FO</a:t>
            </a:r>
            <a:r>
              <a:rPr lang="en-US" b="1" dirty="0" err="1">
                <a:effectLst>
                  <a:outerShdw blurRad="38100" dist="38100" dir="2700000" algn="tl">
                    <a:srgbClr val="000000">
                      <a:alpha val="43137"/>
                    </a:srgbClr>
                  </a:outerShdw>
                </a:effectLst>
              </a:rPr>
              <a:t>r</a:t>
            </a:r>
            <a:r>
              <a:rPr lang="en-US" sz="6600" b="1" dirty="0">
                <a:effectLst>
                  <a:outerShdw blurRad="38100" dist="38100" dir="2700000" algn="tl">
                    <a:srgbClr val="000000">
                      <a:alpha val="43137"/>
                    </a:srgbClr>
                  </a:outerShdw>
                </a:effectLst>
              </a:rPr>
              <a:t> </a:t>
            </a:r>
            <a:r>
              <a:rPr lang="en-US" sz="6600" b="1" dirty="0" err="1">
                <a:effectLst>
                  <a:outerShdw blurRad="38100" dist="38100" dir="2700000" algn="tl">
                    <a:srgbClr val="000000">
                      <a:alpha val="43137"/>
                    </a:srgbClr>
                  </a:outerShdw>
                </a:effectLst>
              </a:rPr>
              <a:t>YO</a:t>
            </a:r>
            <a:r>
              <a:rPr lang="en-US" b="1" dirty="0" err="1">
                <a:effectLst>
                  <a:outerShdw blurRad="38100" dist="38100" dir="2700000" algn="tl">
                    <a:srgbClr val="000000">
                      <a:alpha val="43137"/>
                    </a:srgbClr>
                  </a:outerShdw>
                </a:effectLst>
              </a:rPr>
              <a:t>u</a:t>
            </a:r>
            <a:endParaRPr lang="en-US" b="1" dirty="0">
              <a:effectLst>
                <a:outerShdw blurRad="38100" dist="38100" dir="2700000" algn="tl">
                  <a:srgbClr val="000000">
                    <a:alpha val="43137"/>
                  </a:srgbClr>
                </a:outerShdw>
              </a:effectLst>
            </a:endParaRPr>
          </a:p>
        </p:txBody>
      </p:sp>
      <p:sp>
        <p:nvSpPr>
          <p:cNvPr id="3" name="TextBox 2"/>
          <p:cNvSpPr txBox="1"/>
          <p:nvPr/>
        </p:nvSpPr>
        <p:spPr>
          <a:xfrm>
            <a:off x="457200" y="1981200"/>
            <a:ext cx="8382000" cy="4154984"/>
          </a:xfrm>
          <a:prstGeom prst="rect">
            <a:avLst/>
          </a:prstGeom>
          <a:noFill/>
        </p:spPr>
        <p:txBody>
          <a:bodyPr>
            <a:spAutoFit/>
          </a:bodyPr>
          <a:lstStyle/>
          <a:p>
            <a:pPr>
              <a:defRPr/>
            </a:pPr>
            <a:r>
              <a:rPr lang="en-US" sz="2800" dirty="0"/>
              <a:t>Before you ever get started writing one word of your research project next week, remember this:</a:t>
            </a:r>
          </a:p>
          <a:p>
            <a:pPr marL="285750" indent="-285750">
              <a:buFont typeface="Arial" panose="020B0604020202020204" pitchFamily="34" charset="0"/>
              <a:buChar char="•"/>
              <a:defRPr/>
            </a:pPr>
            <a:r>
              <a:rPr lang="en-US" sz="3300" b="1" dirty="0">
                <a:effectLst>
                  <a:outerShdw blurRad="38100" dist="38100" dir="2700000" algn="tl">
                    <a:srgbClr val="000000">
                      <a:alpha val="43137"/>
                    </a:srgbClr>
                  </a:outerShdw>
                </a:effectLst>
              </a:rPr>
              <a:t>SECTION 1 </a:t>
            </a:r>
            <a:r>
              <a:rPr lang="en-US" sz="3200" dirty="0"/>
              <a:t>is written in </a:t>
            </a:r>
            <a:r>
              <a:rPr lang="en-US" sz="3300" b="1" dirty="0">
                <a:effectLst>
                  <a:outerShdw blurRad="38100" dist="38100" dir="2700000" algn="tl">
                    <a:srgbClr val="000000">
                      <a:alpha val="43137"/>
                    </a:srgbClr>
                  </a:outerShdw>
                </a:effectLst>
              </a:rPr>
              <a:t>THIRD  PERSON</a:t>
            </a:r>
          </a:p>
          <a:p>
            <a:pPr marL="285750" indent="-285750">
              <a:buFont typeface="Arial" panose="020B0604020202020204" pitchFamily="34" charset="0"/>
              <a:buChar char="•"/>
              <a:defRPr/>
            </a:pPr>
            <a:r>
              <a:rPr lang="en-US" sz="3300" b="1" dirty="0">
                <a:effectLst>
                  <a:outerShdw blurRad="38100" dist="38100" dir="2700000" algn="tl">
                    <a:srgbClr val="000000">
                      <a:alpha val="43137"/>
                    </a:srgbClr>
                  </a:outerShdw>
                </a:effectLst>
              </a:rPr>
              <a:t>SECTION 2 </a:t>
            </a:r>
            <a:r>
              <a:rPr lang="en-US" sz="3200" dirty="0"/>
              <a:t>is written in </a:t>
            </a:r>
            <a:r>
              <a:rPr lang="en-US" sz="3300" b="1" dirty="0">
                <a:effectLst>
                  <a:outerShdw blurRad="38100" dist="38100" dir="2700000" algn="tl">
                    <a:srgbClr val="000000">
                      <a:alpha val="43137"/>
                    </a:srgbClr>
                  </a:outerShdw>
                </a:effectLst>
              </a:rPr>
              <a:t>FIRST  PERSON</a:t>
            </a:r>
          </a:p>
          <a:p>
            <a:pPr marL="285750" indent="-285750">
              <a:buFont typeface="Arial" panose="020B0604020202020204" pitchFamily="34" charset="0"/>
              <a:buChar char="•"/>
              <a:defRPr/>
            </a:pPr>
            <a:endParaRPr lang="en-US" sz="2800" dirty="0"/>
          </a:p>
          <a:p>
            <a:pPr marL="285750" indent="-285750">
              <a:buFont typeface="Arial" panose="020B0604020202020204" pitchFamily="34" charset="0"/>
              <a:buChar char="•"/>
              <a:defRPr/>
            </a:pPr>
            <a:endParaRPr lang="en-US" sz="2800" dirty="0"/>
          </a:p>
          <a:p>
            <a:pPr>
              <a:defRPr/>
            </a:pPr>
            <a:r>
              <a:rPr lang="en-US" sz="2800" dirty="0"/>
              <a:t>Unless it is part of a direct quote from some cited, do </a:t>
            </a:r>
            <a:r>
              <a:rPr lang="en-US" sz="2800" u="sng" dirty="0"/>
              <a:t>NOT</a:t>
            </a:r>
            <a:r>
              <a:rPr lang="en-US" sz="2800" dirty="0"/>
              <a:t> use the pronouns </a:t>
            </a:r>
            <a:r>
              <a:rPr lang="en-US" sz="2800" i="1" dirty="0">
                <a:effectLst>
                  <a:outerShdw blurRad="38100" dist="38100" dir="2700000" algn="tl">
                    <a:srgbClr val="000000">
                      <a:alpha val="43137"/>
                    </a:srgbClr>
                  </a:outerShdw>
                </a:effectLst>
              </a:rPr>
              <a:t>I</a:t>
            </a:r>
            <a:r>
              <a:rPr lang="en-US" sz="2800" dirty="0"/>
              <a:t>, </a:t>
            </a:r>
            <a:r>
              <a:rPr lang="en-US" sz="2800" i="1" dirty="0">
                <a:effectLst>
                  <a:outerShdw blurRad="38100" dist="38100" dir="2700000" algn="tl">
                    <a:srgbClr val="000000">
                      <a:alpha val="43137"/>
                    </a:srgbClr>
                  </a:outerShdw>
                </a:effectLst>
              </a:rPr>
              <a:t>me</a:t>
            </a:r>
            <a:r>
              <a:rPr lang="en-US" sz="2800" dirty="0"/>
              <a:t>, </a:t>
            </a:r>
            <a:r>
              <a:rPr lang="en-US" sz="2800" i="1" dirty="0">
                <a:effectLst>
                  <a:outerShdw blurRad="38100" dist="38100" dir="2700000" algn="tl">
                    <a:srgbClr val="000000">
                      <a:alpha val="43137"/>
                    </a:srgbClr>
                  </a:outerShdw>
                </a:effectLst>
              </a:rPr>
              <a:t>we</a:t>
            </a:r>
            <a:r>
              <a:rPr lang="en-US" sz="2800" dirty="0"/>
              <a:t>, </a:t>
            </a:r>
            <a:r>
              <a:rPr lang="en-US" sz="2800" i="1" dirty="0">
                <a:effectLst>
                  <a:outerShdw blurRad="38100" dist="38100" dir="2700000" algn="tl">
                    <a:srgbClr val="000000">
                      <a:alpha val="43137"/>
                    </a:srgbClr>
                  </a:outerShdw>
                </a:effectLst>
              </a:rPr>
              <a:t>us</a:t>
            </a:r>
            <a:r>
              <a:rPr lang="en-US" sz="2800" dirty="0"/>
              <a:t>, </a:t>
            </a:r>
            <a:r>
              <a:rPr lang="en-US" sz="2800" i="1" dirty="0">
                <a:effectLst>
                  <a:outerShdw blurRad="38100" dist="38100" dir="2700000" algn="tl">
                    <a:srgbClr val="000000">
                      <a:alpha val="43137"/>
                    </a:srgbClr>
                  </a:outerShdw>
                </a:effectLst>
              </a:rPr>
              <a:t>our</a:t>
            </a:r>
            <a:r>
              <a:rPr lang="en-US" sz="2800" dirty="0"/>
              <a:t>, or </a:t>
            </a:r>
            <a:r>
              <a:rPr lang="en-US" sz="2800" i="1" dirty="0">
                <a:effectLst>
                  <a:outerShdw blurRad="38100" dist="38100" dir="2700000" algn="tl">
                    <a:srgbClr val="000000">
                      <a:alpha val="43137"/>
                    </a:srgbClr>
                  </a:outerShdw>
                </a:effectLst>
              </a:rPr>
              <a:t>my</a:t>
            </a:r>
            <a:r>
              <a:rPr lang="en-US" sz="2800" dirty="0"/>
              <a:t> in Section 1!!!!!</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763000" cy="6432530"/>
          </a:xfrm>
          <a:prstGeom prst="rect">
            <a:avLst/>
          </a:prstGeom>
          <a:noFill/>
        </p:spPr>
        <p:txBody>
          <a:bodyPr wrap="square">
            <a:spAutoFit/>
          </a:bodyPr>
          <a:lstStyle/>
          <a:p>
            <a:pPr>
              <a:defRPr/>
            </a:pPr>
            <a:r>
              <a:rPr lang="en-US" sz="3200" b="1" u="sng" dirty="0">
                <a:effectLst>
                  <a:outerShdw blurRad="38100" dist="38100" dir="2700000" algn="tl">
                    <a:srgbClr val="000000">
                      <a:alpha val="43137"/>
                    </a:srgbClr>
                  </a:outerShdw>
                </a:effectLst>
              </a:rPr>
              <a:t>Section 1 will include the following:</a:t>
            </a:r>
          </a:p>
          <a:p>
            <a:pPr>
              <a:defRPr/>
            </a:pPr>
            <a:endParaRPr lang="en-US" sz="2000" b="1" dirty="0">
              <a:effectLst>
                <a:outerShdw blurRad="38100" dist="38100" dir="2700000" algn="tl">
                  <a:srgbClr val="000000">
                    <a:alpha val="43137"/>
                  </a:srgbClr>
                </a:outerShdw>
              </a:effectLst>
            </a:endParaRPr>
          </a:p>
          <a:p>
            <a:pPr marL="285750" indent="-285750">
              <a:buFont typeface="Arial" panose="020B0604020202020204" pitchFamily="34" charset="0"/>
              <a:buChar char="•"/>
              <a:defRPr/>
            </a:pPr>
            <a:r>
              <a:rPr lang="en-US" sz="2000" dirty="0"/>
              <a:t>An exploration of what it means to be successful (or an accomplished member of society) in America.  </a:t>
            </a:r>
            <a:r>
              <a:rPr lang="en-US" sz="2000" dirty="0" smtClean="0"/>
              <a:t>What is The American Dream, both today and traditionally.  While you may mention </a:t>
            </a:r>
            <a:r>
              <a:rPr lang="en-US" sz="2000" dirty="0"/>
              <a:t>the </a:t>
            </a:r>
            <a:r>
              <a:rPr lang="en-US" sz="2000" dirty="0" smtClean="0"/>
              <a:t>past very briefly, </a:t>
            </a:r>
            <a:r>
              <a:rPr lang="en-US" sz="2000" dirty="0"/>
              <a:t>the focus is on present day and </a:t>
            </a:r>
            <a:r>
              <a:rPr lang="en-US" sz="2000" dirty="0" smtClean="0"/>
              <a:t>on the USA</a:t>
            </a:r>
            <a:r>
              <a:rPr lang="en-US" sz="2000" dirty="0"/>
              <a:t>.  (So, be sure the statistics you mention anywhere in your article are American.  We don’t care about the middle class in </a:t>
            </a:r>
            <a:r>
              <a:rPr lang="en-US" sz="2000" dirty="0" smtClean="0"/>
              <a:t>France or Peru or…)</a:t>
            </a:r>
            <a:r>
              <a:rPr lang="en-US" sz="2000" dirty="0"/>
              <a:t/>
            </a:r>
            <a:br>
              <a:rPr lang="en-US" sz="2000" dirty="0"/>
            </a:br>
            <a:endParaRPr lang="en-US" sz="2000" dirty="0"/>
          </a:p>
          <a:p>
            <a:pPr marL="285750" indent="-285750">
              <a:buFont typeface="Arial" panose="020B0604020202020204" pitchFamily="34" charset="0"/>
              <a:buChar char="•"/>
              <a:defRPr/>
            </a:pPr>
            <a:r>
              <a:rPr lang="en-US" sz="2000" dirty="0" smtClean="0"/>
              <a:t>A </a:t>
            </a:r>
            <a:r>
              <a:rPr lang="en-US" sz="2000" dirty="0"/>
              <a:t>discussion of external factors that can potentially make reaching success a more difficult process in current day America.  External would be things outside of an individual.  Things that are beyond our direct control.  </a:t>
            </a:r>
            <a:r>
              <a:rPr lang="en-US" sz="2000" dirty="0" smtClean="0"/>
              <a:t>Think environmental.</a:t>
            </a:r>
            <a:r>
              <a:rPr lang="en-US" sz="2000" dirty="0"/>
              <a:t/>
            </a:r>
            <a:br>
              <a:rPr lang="en-US" sz="2000" dirty="0"/>
            </a:br>
            <a:endParaRPr lang="en-US" sz="2000" dirty="0"/>
          </a:p>
          <a:p>
            <a:pPr marL="285750" indent="-285750">
              <a:buFont typeface="Arial" panose="020B0604020202020204" pitchFamily="34" charset="0"/>
              <a:buChar char="•"/>
              <a:defRPr/>
            </a:pPr>
            <a:r>
              <a:rPr lang="en-US" sz="2000" dirty="0"/>
              <a:t>A discussion of the common internal factors that commonly keep people from reaching the success they could/should in life.  Obviously, these are the things we have direct control over and derive from within.</a:t>
            </a:r>
            <a:br>
              <a:rPr lang="en-US" sz="2000" dirty="0"/>
            </a:br>
            <a:r>
              <a:rPr lang="en-US" sz="2000" dirty="0"/>
              <a:t>  </a:t>
            </a:r>
          </a:p>
          <a:p>
            <a:pPr marL="285750" indent="-285750">
              <a:buFont typeface="Arial" panose="020B0604020202020204" pitchFamily="34" charset="0"/>
              <a:buChar char="•"/>
              <a:defRPr/>
            </a:pPr>
            <a:r>
              <a:rPr lang="en-US" sz="2000" dirty="0"/>
              <a:t>An analysis of why the successful are able to reach (and maintain) their success.  (What separates those who make it from those who don’t?)</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1000"/>
                                        <p:tgtEl>
                                          <p:spTgt spid="2">
                                            <p:txEl>
                                              <p:pRg st="3" end="3"/>
                                            </p:txEl>
                                          </p:spTgt>
                                        </p:tgtEl>
                                      </p:cBhvr>
                                    </p:animEffect>
                                    <p:anim calcmode="lin" valueType="num">
                                      <p:cBhvr>
                                        <p:cTn id="1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1000"/>
                                        <p:tgtEl>
                                          <p:spTgt spid="2">
                                            <p:txEl>
                                              <p:pRg st="5" end="5"/>
                                            </p:txEl>
                                          </p:spTgt>
                                        </p:tgtEl>
                                      </p:cBhvr>
                                    </p:animEffect>
                                    <p:anim calcmode="lin" valueType="num">
                                      <p:cBhvr>
                                        <p:cTn id="2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0"/>
            <a:ext cx="8534400" cy="6956425"/>
          </a:xfrm>
          <a:prstGeom prst="rect">
            <a:avLst/>
          </a:prstGeom>
          <a:noFill/>
        </p:spPr>
        <p:txBody>
          <a:bodyPr>
            <a:spAutoFit/>
          </a:bodyPr>
          <a:lstStyle/>
          <a:p>
            <a:pPr>
              <a:defRPr/>
            </a:pPr>
            <a:r>
              <a:rPr lang="en-US" sz="3200" b="1" u="sng" dirty="0">
                <a:effectLst>
                  <a:outerShdw blurRad="38100" dist="38100" dir="2700000" algn="tl">
                    <a:srgbClr val="000000">
                      <a:alpha val="43137"/>
                    </a:srgbClr>
                  </a:outerShdw>
                </a:effectLst>
              </a:rPr>
              <a:t>SECTION 2 will include the following:</a:t>
            </a:r>
          </a:p>
          <a:p>
            <a:pPr>
              <a:defRPr/>
            </a:pPr>
            <a:endParaRPr lang="en-US" dirty="0"/>
          </a:p>
          <a:p>
            <a:pPr>
              <a:defRPr/>
            </a:pPr>
            <a:r>
              <a:rPr lang="en-US" i="1" dirty="0"/>
              <a:t>This half of your assignment is all about you.  Still keeping with the theme nailed down in Section 1, here you discuss and map out your own personal plan for success in life (post-high school.)  In detail, with specific information of course. </a:t>
            </a:r>
          </a:p>
          <a:p>
            <a:pPr>
              <a:defRPr/>
            </a:pPr>
            <a:endParaRPr lang="en-US" dirty="0"/>
          </a:p>
          <a:p>
            <a:pPr marL="285750" indent="-285750">
              <a:buFont typeface="Arial" panose="020B0604020202020204" pitchFamily="34" charset="0"/>
              <a:buChar char="•"/>
              <a:defRPr/>
            </a:pPr>
            <a:r>
              <a:rPr lang="en-US" dirty="0"/>
              <a:t>Introduce this section with a paragraph that identifies your own explanation of what success means to you, personally.  A bit of philosophy and a bit of personal goals overview.</a:t>
            </a:r>
          </a:p>
          <a:p>
            <a:pPr marL="285750" indent="-285750">
              <a:buFont typeface="Arial" panose="020B0604020202020204" pitchFamily="34" charset="0"/>
              <a:buChar char="•"/>
              <a:defRPr/>
            </a:pPr>
            <a:r>
              <a:rPr lang="en-US" dirty="0"/>
              <a:t>Identify a specific career you see yourself doing and share a thorough profile of that job.  “The medical field” is not specific—“physical therapist” is.  Owning your own business is not an option unless you have discussed and cleared with Mr. Tucker.  Discuss why you are interested in this career and why you think you can be successful at it.</a:t>
            </a:r>
          </a:p>
          <a:p>
            <a:pPr marL="285750" indent="-285750">
              <a:buFont typeface="Arial" panose="020B0604020202020204" pitchFamily="34" charset="0"/>
              <a:buChar char="•"/>
              <a:defRPr/>
            </a:pPr>
            <a:r>
              <a:rPr lang="en-US" dirty="0"/>
              <a:t>Identify the schooling/training that will be required to enter this field.  Profile a place where you see yourself completing this.  Refer to time and money required, and identify how it will be paid for.</a:t>
            </a:r>
          </a:p>
          <a:p>
            <a:pPr marL="285750" indent="-285750">
              <a:buFont typeface="Arial" panose="020B0604020202020204" pitchFamily="34" charset="0"/>
              <a:buChar char="•"/>
              <a:defRPr/>
            </a:pPr>
            <a:r>
              <a:rPr lang="en-US" dirty="0"/>
              <a:t>Then, you will discuss other aspects of your adult life, such as where you want to live, family plans, hobbies, etc.  In all of this, do keep in mind expenses and how those tie into the salary of your chosen career.</a:t>
            </a:r>
          </a:p>
          <a:p>
            <a:pPr marL="285750" indent="-285750">
              <a:buFont typeface="Arial" panose="020B0604020202020204" pitchFamily="34" charset="0"/>
              <a:buChar char="•"/>
              <a:defRPr/>
            </a:pPr>
            <a:r>
              <a:rPr lang="en-US" dirty="0"/>
              <a:t>The specifics of this will come later, but you will have to include a personal (detailed) budget for yourself.</a:t>
            </a:r>
          </a:p>
          <a:p>
            <a:pPr marL="285750" indent="-285750">
              <a:buFont typeface="Arial" panose="020B0604020202020204" pitchFamily="34" charset="0"/>
              <a:buChar char="•"/>
              <a:defRPr/>
            </a:pPr>
            <a:endParaRPr lang="en-US" dirty="0"/>
          </a:p>
          <a:p>
            <a:pPr marL="285750" indent="-285750">
              <a:buFont typeface="Arial" panose="020B0604020202020204" pitchFamily="34" charset="0"/>
              <a:buChar char="•"/>
              <a:defRPr/>
            </a:pPr>
            <a:endParaRPr lang="en-US" dirty="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1000"/>
                                        <p:tgtEl>
                                          <p:spTgt spid="2">
                                            <p:txEl>
                                              <p:pRg st="4" end="4"/>
                                            </p:txEl>
                                          </p:spTgt>
                                        </p:tgtEl>
                                      </p:cBhvr>
                                    </p:animEffect>
                                    <p:anim calcmode="lin" valueType="num">
                                      <p:cBhvr>
                                        <p:cTn id="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5" end="5"/>
                                            </p:txEl>
                                          </p:spTgt>
                                        </p:tgtEl>
                                        <p:attrNameLst>
                                          <p:attrName>style.visibility</p:attrName>
                                        </p:attrNameLst>
                                      </p:cBhvr>
                                      <p:to>
                                        <p:strVal val="visible"/>
                                      </p:to>
                                    </p:set>
                                    <p:animEffect transition="in" filter="fade">
                                      <p:cBhvr>
                                        <p:cTn id="14" dur="1000"/>
                                        <p:tgtEl>
                                          <p:spTgt spid="2">
                                            <p:txEl>
                                              <p:pRg st="5" end="5"/>
                                            </p:txEl>
                                          </p:spTgt>
                                        </p:tgtEl>
                                      </p:cBhvr>
                                    </p:animEffect>
                                    <p:anim calcmode="lin" valueType="num">
                                      <p:cBhvr>
                                        <p:cTn id="15"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Effect transition="in" filter="fade">
                                      <p:cBhvr>
                                        <p:cTn id="21" dur="1000"/>
                                        <p:tgtEl>
                                          <p:spTgt spid="2">
                                            <p:txEl>
                                              <p:pRg st="6" end="6"/>
                                            </p:txEl>
                                          </p:spTgt>
                                        </p:tgtEl>
                                      </p:cBhvr>
                                    </p:animEffect>
                                    <p:anim calcmode="lin" valueType="num">
                                      <p:cBhvr>
                                        <p:cTn id="22"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fade">
                                      <p:cBhvr>
                                        <p:cTn id="28" dur="1000"/>
                                        <p:tgtEl>
                                          <p:spTgt spid="2">
                                            <p:txEl>
                                              <p:pRg st="7" end="7"/>
                                            </p:txEl>
                                          </p:spTgt>
                                        </p:tgtEl>
                                      </p:cBhvr>
                                    </p:animEffect>
                                    <p:anim calcmode="lin" valueType="num">
                                      <p:cBhvr>
                                        <p:cTn id="29"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Effect transition="in" filter="fade">
                                      <p:cBhvr>
                                        <p:cTn id="35" dur="1000"/>
                                        <p:tgtEl>
                                          <p:spTgt spid="2">
                                            <p:txEl>
                                              <p:pRg st="8" end="8"/>
                                            </p:txEl>
                                          </p:spTgt>
                                        </p:tgtEl>
                                      </p:cBhvr>
                                    </p:animEffect>
                                    <p:anim calcmode="lin" valueType="num">
                                      <p:cBhvr>
                                        <p:cTn id="36"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8458200" cy="6094413"/>
          </a:xfrm>
          <a:prstGeom prst="rect">
            <a:avLst/>
          </a:prstGeom>
          <a:noFill/>
        </p:spPr>
        <p:txBody>
          <a:bodyPr>
            <a:spAutoFit/>
          </a:bodyPr>
          <a:lstStyle/>
          <a:p>
            <a:pPr>
              <a:defRPr/>
            </a:pPr>
            <a:r>
              <a:rPr lang="en-US" sz="3600" b="1" u="sng" dirty="0">
                <a:effectLst>
                  <a:outerShdw blurRad="38100" dist="38100" dir="2700000" algn="tl">
                    <a:srgbClr val="000000">
                      <a:alpha val="43137"/>
                    </a:srgbClr>
                  </a:outerShdw>
                </a:effectLst>
              </a:rPr>
              <a:t>The Whole Shebang:</a:t>
            </a:r>
          </a:p>
          <a:p>
            <a:pPr>
              <a:defRPr/>
            </a:pPr>
            <a:endParaRPr lang="en-US" dirty="0"/>
          </a:p>
          <a:p>
            <a:pPr marL="285750" indent="-285750">
              <a:buFont typeface="Arial" panose="020B0604020202020204" pitchFamily="34" charset="0"/>
              <a:buChar char="•"/>
              <a:defRPr/>
            </a:pPr>
            <a:r>
              <a:rPr lang="en-US" sz="2400" dirty="0"/>
              <a:t>It must be presented in a 3-tab folder.  If not, it will NOT be graded</a:t>
            </a:r>
          </a:p>
          <a:p>
            <a:pPr marL="285750" indent="-285750">
              <a:buFont typeface="Arial" panose="020B0604020202020204" pitchFamily="34" charset="0"/>
              <a:buChar char="•"/>
              <a:defRPr/>
            </a:pPr>
            <a:r>
              <a:rPr lang="en-US" sz="2400" dirty="0"/>
              <a:t>It must be typed, with text at size 12 font, in a clean font that Mr. Tucker can and will read</a:t>
            </a:r>
          </a:p>
          <a:p>
            <a:pPr marL="285750" indent="-285750">
              <a:buFont typeface="Arial" panose="020B0604020202020204" pitchFamily="34" charset="0"/>
              <a:buChar char="•"/>
              <a:defRPr/>
            </a:pPr>
            <a:r>
              <a:rPr lang="en-US" sz="2400" dirty="0"/>
              <a:t>Section 1 will be 1.5 spaced in a two-column format</a:t>
            </a:r>
          </a:p>
          <a:p>
            <a:pPr marL="285750" indent="-285750">
              <a:buFont typeface="Arial" panose="020B0604020202020204" pitchFamily="34" charset="0"/>
              <a:buChar char="•"/>
              <a:defRPr/>
            </a:pPr>
            <a:r>
              <a:rPr lang="en-US" sz="2400" dirty="0"/>
              <a:t>Section 2 will be double spaced in regular paragraphs</a:t>
            </a:r>
          </a:p>
          <a:p>
            <a:pPr marL="285750" indent="-285750">
              <a:buFont typeface="Arial" panose="020B0604020202020204" pitchFamily="34" charset="0"/>
              <a:buChar char="•"/>
              <a:defRPr/>
            </a:pPr>
            <a:r>
              <a:rPr lang="en-US" sz="2400" dirty="0" smtClean="0"/>
              <a:t>There </a:t>
            </a:r>
            <a:r>
              <a:rPr lang="en-US" sz="2400" dirty="0"/>
              <a:t>will be a main title page, a title page for section 1, and a title page for section 2</a:t>
            </a:r>
          </a:p>
          <a:p>
            <a:pPr marL="285750" indent="-285750">
              <a:buFont typeface="Arial" panose="020B0604020202020204" pitchFamily="34" charset="0"/>
              <a:buChar char="•"/>
              <a:defRPr/>
            </a:pPr>
            <a:r>
              <a:rPr lang="en-US" sz="2400" dirty="0"/>
              <a:t>There will be a table of contents page that is placed directly after the main title page</a:t>
            </a:r>
          </a:p>
          <a:p>
            <a:pPr marL="285750" indent="-285750">
              <a:buFont typeface="Arial" panose="020B0604020202020204" pitchFamily="34" charset="0"/>
              <a:buChar char="•"/>
              <a:defRPr/>
            </a:pPr>
            <a:r>
              <a:rPr lang="en-US" sz="2400" dirty="0"/>
              <a:t>Your pages, minus title pages, will be numbered and contain a header</a:t>
            </a:r>
          </a:p>
          <a:p>
            <a:pPr marL="285750" indent="-285750">
              <a:buFont typeface="Arial" panose="020B0604020202020204" pitchFamily="34" charset="0"/>
              <a:buChar char="•"/>
              <a:defRPr/>
            </a:pPr>
            <a:r>
              <a:rPr lang="en-US" sz="2400" dirty="0"/>
              <a:t>The back of your folder will contain your bibliography</a:t>
            </a:r>
          </a:p>
          <a:p>
            <a:pPr marL="285750" indent="-285750">
              <a:buFont typeface="Arial" panose="020B0604020202020204" pitchFamily="34" charset="0"/>
              <a:buChar char="•"/>
              <a:defRPr/>
            </a:pPr>
            <a:r>
              <a:rPr lang="en-US" sz="2400" dirty="0"/>
              <a:t>Citations will be in MLA format</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calcmode="lin" valueType="num">
                                      <p:cBhvr additive="base">
                                        <p:cTn id="3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 calcmode="lin" valueType="num">
                                      <p:cBhvr additive="base">
                                        <p:cTn id="4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9" end="9"/>
                                            </p:txEl>
                                          </p:spTgt>
                                        </p:tgtEl>
                                        <p:attrNameLst>
                                          <p:attrName>style.visibility</p:attrName>
                                        </p:attrNameLst>
                                      </p:cBhvr>
                                      <p:to>
                                        <p:strVal val="visible"/>
                                      </p:to>
                                    </p:set>
                                    <p:anim calcmode="lin" valueType="num">
                                      <p:cBhvr additive="base">
                                        <p:cTn id="49"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10" end="10"/>
                                            </p:txEl>
                                          </p:spTgt>
                                        </p:tgtEl>
                                        <p:attrNameLst>
                                          <p:attrName>style.visibility</p:attrName>
                                        </p:attrNameLst>
                                      </p:cBhvr>
                                      <p:to>
                                        <p:strVal val="visible"/>
                                      </p:to>
                                    </p:set>
                                    <p:anim calcmode="lin" valueType="num">
                                      <p:cBhvr additive="base">
                                        <p:cTn id="55"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elandroidelibre.com/wp-content/uploads/2013/07/onenote-660x3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3050" y="2966323"/>
            <a:ext cx="6286500" cy="30670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 y="381000"/>
            <a:ext cx="8610600" cy="2585323"/>
          </a:xfrm>
          <a:prstGeom prst="rect">
            <a:avLst/>
          </a:prstGeom>
          <a:noFill/>
        </p:spPr>
        <p:txBody>
          <a:bodyPr wrap="square" rtlCol="0">
            <a:spAutoFit/>
          </a:bodyPr>
          <a:lstStyle/>
          <a:p>
            <a:pPr algn="ctr"/>
            <a:r>
              <a:rPr lang="en-US" sz="5000" dirty="0" smtClean="0">
                <a:effectLst>
                  <a:glow rad="101600">
                    <a:srgbClr val="7030A0"/>
                  </a:glow>
                </a:effectLst>
                <a:latin typeface="Hobo Std" panose="00000600000000000000" pitchFamily="50" charset="0"/>
              </a:rPr>
              <a:t>YEAH, BUDDY!!!</a:t>
            </a:r>
          </a:p>
          <a:p>
            <a:pPr algn="just"/>
            <a:r>
              <a:rPr lang="en-US" sz="2800" dirty="0" smtClean="0"/>
              <a:t>If a lot of the things that have been covered in this slideshow sound familiar, that’s because you have already looked up a lot of this info and saved it in your OneNote folder…complete with sources!</a:t>
            </a:r>
            <a:endParaRPr lang="en-US" sz="2800" dirty="0"/>
          </a:p>
        </p:txBody>
      </p:sp>
      <p:sp>
        <p:nvSpPr>
          <p:cNvPr id="4" name="TextBox 3"/>
          <p:cNvSpPr txBox="1"/>
          <p:nvPr/>
        </p:nvSpPr>
        <p:spPr>
          <a:xfrm>
            <a:off x="533400" y="6059416"/>
            <a:ext cx="8839200" cy="646331"/>
          </a:xfrm>
          <a:prstGeom prst="rect">
            <a:avLst/>
          </a:prstGeom>
          <a:noFill/>
        </p:spPr>
        <p:txBody>
          <a:bodyPr wrap="square" rtlCol="0">
            <a:spAutoFit/>
          </a:bodyPr>
          <a:lstStyle/>
          <a:p>
            <a:r>
              <a:rPr lang="en-US" dirty="0" smtClean="0"/>
              <a:t>On Friday, we will be moving pages from the Practice section into the Research Paper section!  Cool, huh?  Look at all the work you’ve already finished…</a:t>
            </a:r>
            <a:endParaRPr lang="en-US" dirty="0"/>
          </a:p>
        </p:txBody>
      </p:sp>
    </p:spTree>
    <p:extLst>
      <p:ext uri="{BB962C8B-B14F-4D97-AF65-F5344CB8AC3E}">
        <p14:creationId xmlns:p14="http://schemas.microsoft.com/office/powerpoint/2010/main" val="184163096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0"/>
            <a:ext cx="7772400" cy="1470025"/>
          </a:xfrm>
        </p:spPr>
        <p:txBody>
          <a:bodyPr/>
          <a:lstStyle/>
          <a:p>
            <a:pPr eaLnBrk="1" hangingPunct="1">
              <a:defRPr/>
            </a:pPr>
            <a:r>
              <a:rPr lang="en-US" sz="9600" b="1" smtClean="0">
                <a:solidFill>
                  <a:srgbClr val="FF0000"/>
                </a:solidFill>
                <a:effectLst>
                  <a:outerShdw blurRad="38100" dist="38100" dir="2700000" algn="tl">
                    <a:srgbClr val="C0C0C0"/>
                  </a:outerShdw>
                </a:effectLst>
              </a:rPr>
              <a:t>Oh Yeah…</a:t>
            </a:r>
          </a:p>
        </p:txBody>
      </p:sp>
      <p:sp>
        <p:nvSpPr>
          <p:cNvPr id="2051" name="Rectangle 3"/>
          <p:cNvSpPr>
            <a:spLocks noGrp="1" noChangeArrowheads="1"/>
          </p:cNvSpPr>
          <p:nvPr>
            <p:ph type="subTitle" idx="1"/>
          </p:nvPr>
        </p:nvSpPr>
        <p:spPr>
          <a:xfrm>
            <a:off x="1295400" y="4953000"/>
            <a:ext cx="6400800" cy="1752600"/>
          </a:xfrm>
        </p:spPr>
        <p:txBody>
          <a:bodyPr/>
          <a:lstStyle/>
          <a:p>
            <a:pPr eaLnBrk="1" hangingPunct="1"/>
            <a:r>
              <a:rPr lang="en-US" altLang="en-US" sz="3600" smtClean="0"/>
              <a:t>It’s time to talk about the topic you’ve all been waiting for:</a:t>
            </a:r>
          </a:p>
        </p:txBody>
      </p:sp>
      <p:pic>
        <p:nvPicPr>
          <p:cNvPr id="15364" name="Picture 5" descr="MPj0439326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371600"/>
            <a:ext cx="4572000"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blinds(horizontal)">
                                      <p:cBhvr>
                                        <p:cTn id="7"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 y="225425"/>
            <a:ext cx="8458200" cy="1016000"/>
          </a:xfrm>
          <a:prstGeom prst="rect">
            <a:avLst/>
          </a:prstGeom>
          <a:noFill/>
        </p:spPr>
        <p:txBody>
          <a:bodyPr>
            <a:spAutoFit/>
          </a:bodyPr>
          <a:lstStyle/>
          <a:p>
            <a:pPr>
              <a:defRPr/>
            </a:pPr>
            <a:r>
              <a:rPr lang="en-US" sz="6000" b="1" u="sng" dirty="0">
                <a:solidFill>
                  <a:srgbClr val="0070C0"/>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rPr>
              <a:t>WHATYAGOTTAHAVE:</a:t>
            </a:r>
          </a:p>
        </p:txBody>
      </p:sp>
      <p:sp>
        <p:nvSpPr>
          <p:cNvPr id="3" name="TextBox 2"/>
          <p:cNvSpPr txBox="1"/>
          <p:nvPr/>
        </p:nvSpPr>
        <p:spPr>
          <a:xfrm>
            <a:off x="1219200" y="1174750"/>
            <a:ext cx="8153400" cy="2062163"/>
          </a:xfrm>
          <a:prstGeom prst="rect">
            <a:avLst/>
          </a:prstGeom>
          <a:noFill/>
        </p:spPr>
        <p:txBody>
          <a:bodyPr>
            <a:spAutoFit/>
          </a:bodyPr>
          <a:lstStyle/>
          <a:p>
            <a:pPr marL="285750" indent="-285750">
              <a:buFont typeface="Arial" panose="020B0604020202020204" pitchFamily="34" charset="0"/>
              <a:buChar char="•"/>
              <a:defRPr/>
            </a:pPr>
            <a:r>
              <a:rPr lang="en-US" sz="3200" b="1" dirty="0">
                <a:effectLst>
                  <a:outerShdw blurRad="38100" dist="38100" dir="2700000" algn="tl">
                    <a:srgbClr val="000000">
                      <a:alpha val="43137"/>
                    </a:srgbClr>
                  </a:outerShdw>
                </a:effectLst>
              </a:rPr>
              <a:t>A minimum of 2 book sources</a:t>
            </a:r>
          </a:p>
          <a:p>
            <a:pPr marL="285750" indent="-285750">
              <a:buFont typeface="Arial" panose="020B0604020202020204" pitchFamily="34" charset="0"/>
              <a:buChar char="•"/>
              <a:defRPr/>
            </a:pPr>
            <a:r>
              <a:rPr lang="en-US" sz="3200" b="1" dirty="0">
                <a:effectLst>
                  <a:outerShdw blurRad="38100" dist="38100" dir="2700000" algn="tl">
                    <a:srgbClr val="000000">
                      <a:alpha val="43137"/>
                    </a:srgbClr>
                  </a:outerShdw>
                </a:effectLst>
              </a:rPr>
              <a:t>A minimum of 1 newspaper source</a:t>
            </a:r>
          </a:p>
          <a:p>
            <a:pPr marL="285750" indent="-285750">
              <a:buFont typeface="Arial" panose="020B0604020202020204" pitchFamily="34" charset="0"/>
              <a:buChar char="•"/>
              <a:defRPr/>
            </a:pPr>
            <a:r>
              <a:rPr lang="en-US" sz="3200" b="1" dirty="0">
                <a:effectLst>
                  <a:outerShdw blurRad="38100" dist="38100" dir="2700000" algn="tl">
                    <a:srgbClr val="000000">
                      <a:alpha val="43137"/>
                    </a:srgbClr>
                  </a:outerShdw>
                </a:effectLst>
              </a:rPr>
              <a:t>A minimum of 4 magazine sources</a:t>
            </a:r>
          </a:p>
          <a:p>
            <a:pPr marL="285750" indent="-285750">
              <a:buFont typeface="Arial" panose="020B0604020202020204" pitchFamily="34" charset="0"/>
              <a:buChar char="•"/>
              <a:defRPr/>
            </a:pPr>
            <a:r>
              <a:rPr lang="en-US" sz="3200" b="1" dirty="0">
                <a:effectLst>
                  <a:outerShdw blurRad="38100" dist="38100" dir="2700000" algn="tl">
                    <a:srgbClr val="000000">
                      <a:alpha val="43137"/>
                    </a:srgbClr>
                  </a:outerShdw>
                </a:effectLst>
              </a:rPr>
              <a:t>A minimum of 6 web sites</a:t>
            </a:r>
          </a:p>
        </p:txBody>
      </p:sp>
      <p:sp>
        <p:nvSpPr>
          <p:cNvPr id="4" name="TextBox 3"/>
          <p:cNvSpPr txBox="1">
            <a:spLocks noChangeArrowheads="1"/>
          </p:cNvSpPr>
          <p:nvPr/>
        </p:nvSpPr>
        <p:spPr bwMode="auto">
          <a:xfrm>
            <a:off x="1676400" y="3387725"/>
            <a:ext cx="830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solidFill>
                  <a:srgbClr val="00B0F0"/>
                </a:solidFill>
              </a:rPr>
              <a:t>A Web Article is </a:t>
            </a:r>
            <a:r>
              <a:rPr lang="en-US" altLang="en-US" sz="2800" b="1" u="sng">
                <a:solidFill>
                  <a:srgbClr val="00B0F0"/>
                </a:solidFill>
              </a:rPr>
              <a:t>NOT</a:t>
            </a:r>
            <a:r>
              <a:rPr lang="en-US" altLang="en-US" sz="2800" b="1">
                <a:solidFill>
                  <a:srgbClr val="00B0F0"/>
                </a:solidFill>
              </a:rPr>
              <a:t> a Magazine Article!!!!!</a:t>
            </a:r>
          </a:p>
        </p:txBody>
      </p:sp>
      <p:sp>
        <p:nvSpPr>
          <p:cNvPr id="5" name="TextBox 4"/>
          <p:cNvSpPr txBox="1">
            <a:spLocks noChangeArrowheads="1"/>
          </p:cNvSpPr>
          <p:nvPr/>
        </p:nvSpPr>
        <p:spPr bwMode="auto">
          <a:xfrm>
            <a:off x="76200" y="4035425"/>
            <a:ext cx="9067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solidFill>
                  <a:srgbClr val="00B0F0"/>
                </a:solidFill>
              </a:rPr>
              <a:t>Online archives of print articles </a:t>
            </a:r>
            <a:br>
              <a:rPr lang="en-US" altLang="en-US" sz="2800" b="1">
                <a:solidFill>
                  <a:srgbClr val="00B0F0"/>
                </a:solidFill>
              </a:rPr>
            </a:br>
            <a:r>
              <a:rPr lang="en-US" altLang="en-US" sz="2800" b="1">
                <a:solidFill>
                  <a:srgbClr val="00B0F0"/>
                </a:solidFill>
              </a:rPr>
              <a:t>are </a:t>
            </a:r>
            <a:r>
              <a:rPr lang="en-US" altLang="en-US" sz="2800" b="1" u="sng">
                <a:solidFill>
                  <a:srgbClr val="00B0F0"/>
                </a:solidFill>
              </a:rPr>
              <a:t>NOT</a:t>
            </a:r>
            <a:r>
              <a:rPr lang="en-US" altLang="en-US" sz="2800" b="1">
                <a:solidFill>
                  <a:srgbClr val="00B0F0"/>
                </a:solidFill>
              </a:rPr>
              <a:t> web sources!!!!!</a:t>
            </a:r>
          </a:p>
        </p:txBody>
      </p:sp>
      <p:sp>
        <p:nvSpPr>
          <p:cNvPr id="6" name="TextBox 5"/>
          <p:cNvSpPr txBox="1"/>
          <p:nvPr/>
        </p:nvSpPr>
        <p:spPr>
          <a:xfrm>
            <a:off x="4876800" y="4241800"/>
            <a:ext cx="8839200" cy="1570038"/>
          </a:xfrm>
          <a:prstGeom prst="rect">
            <a:avLst/>
          </a:prstGeom>
          <a:noFill/>
        </p:spPr>
        <p:txBody>
          <a:bodyPr>
            <a:spAutoFit/>
          </a:bodyPr>
          <a:lstStyle/>
          <a:p>
            <a:pPr>
              <a:defRPr/>
            </a:pPr>
            <a:r>
              <a:rPr lang="en-US" sz="4800" b="1" dirty="0">
                <a:solidFill>
                  <a:srgbClr val="FF0000"/>
                </a:solidFill>
                <a:effectLst>
                  <a:outerShdw blurRad="38100" dist="38100" dir="2700000" algn="tl">
                    <a:srgbClr val="000000">
                      <a:alpha val="43137"/>
                    </a:srgbClr>
                  </a:outerShdw>
                </a:effectLst>
                <a:latin typeface="Birch Std" panose="00000500000000000000" pitchFamily="50" charset="0"/>
              </a:rPr>
              <a:t>              KNOW     </a:t>
            </a:r>
            <a:br>
              <a:rPr lang="en-US" sz="4800" b="1" dirty="0">
                <a:solidFill>
                  <a:srgbClr val="FF0000"/>
                </a:solidFill>
                <a:effectLst>
                  <a:outerShdw blurRad="38100" dist="38100" dir="2700000" algn="tl">
                    <a:srgbClr val="000000">
                      <a:alpha val="43137"/>
                    </a:srgbClr>
                  </a:outerShdw>
                </a:effectLst>
                <a:latin typeface="Birch Std" panose="00000500000000000000" pitchFamily="50" charset="0"/>
              </a:rPr>
            </a:br>
            <a:r>
              <a:rPr lang="en-US" sz="4800" b="1" dirty="0">
                <a:solidFill>
                  <a:srgbClr val="FF0000"/>
                </a:solidFill>
                <a:effectLst>
                  <a:outerShdw blurRad="38100" dist="38100" dir="2700000" algn="tl">
                    <a:srgbClr val="000000">
                      <a:alpha val="43137"/>
                    </a:srgbClr>
                  </a:outerShdw>
                </a:effectLst>
                <a:latin typeface="Birch Std" panose="00000500000000000000" pitchFamily="50" charset="0"/>
              </a:rPr>
              <a:t>THE     DIFFERENCE!!!!! </a:t>
            </a:r>
          </a:p>
        </p:txBody>
      </p:sp>
      <p:sp>
        <p:nvSpPr>
          <p:cNvPr id="7" name="TextBox 6"/>
          <p:cNvSpPr txBox="1"/>
          <p:nvPr/>
        </p:nvSpPr>
        <p:spPr>
          <a:xfrm>
            <a:off x="342900" y="6116638"/>
            <a:ext cx="8305800" cy="584200"/>
          </a:xfrm>
          <a:prstGeom prst="rect">
            <a:avLst/>
          </a:prstGeom>
          <a:noFill/>
        </p:spPr>
        <p:txBody>
          <a:bodyPr>
            <a:spAutoFit/>
          </a:bodyPr>
          <a:lstStyle/>
          <a:p>
            <a:pPr algn="ctr">
              <a:defRPr/>
            </a:pPr>
            <a:r>
              <a:rPr lang="en-US" sz="3200" dirty="0">
                <a:effectLst>
                  <a:outerShdw blurRad="38100" dist="38100" dir="2700000" algn="tl">
                    <a:srgbClr val="000000">
                      <a:alpha val="43137"/>
                    </a:srgbClr>
                  </a:outerShdw>
                </a:effectLst>
                <a:hlinkClick r:id="rId2"/>
              </a:rPr>
              <a:t>http://www.kyvl.org/</a:t>
            </a:r>
            <a:r>
              <a:rPr lang="en-US" sz="3200" dirty="0">
                <a:effectLst>
                  <a:outerShdw blurRad="38100" dist="38100" dir="2700000" algn="tl">
                    <a:srgbClr val="000000">
                      <a:alpha val="43137"/>
                    </a:srgbClr>
                  </a:outerShdw>
                </a:effectLst>
              </a:rPr>
              <a:t> is your friend!</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6" presetClass="entr" presetSubtype="0"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Effect transition="in" filter="wipe(down)">
                                      <p:cBhvr>
                                        <p:cTn id="31" dur="580">
                                          <p:stCondLst>
                                            <p:cond delay="0"/>
                                          </p:stCondLst>
                                        </p:cTn>
                                        <p:tgtEl>
                                          <p:spTgt spid="4">
                                            <p:txEl>
                                              <p:pRg st="0" end="0"/>
                                            </p:txEl>
                                          </p:spTgt>
                                        </p:tgtEl>
                                      </p:cBhvr>
                                    </p:animEffect>
                                    <p:anim calcmode="lin" valueType="num">
                                      <p:cBhvr>
                                        <p:cTn id="32"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4">
                                            <p:txEl>
                                              <p:pRg st="0" end="0"/>
                                            </p:txEl>
                                          </p:spTgt>
                                        </p:tgtEl>
                                      </p:cBhvr>
                                      <p:to x="100000" y="60000"/>
                                    </p:animScale>
                                    <p:animScale>
                                      <p:cBhvr>
                                        <p:cTn id="38" dur="166" decel="50000">
                                          <p:stCondLst>
                                            <p:cond delay="676"/>
                                          </p:stCondLst>
                                        </p:cTn>
                                        <p:tgtEl>
                                          <p:spTgt spid="4">
                                            <p:txEl>
                                              <p:pRg st="0" end="0"/>
                                            </p:txEl>
                                          </p:spTgt>
                                        </p:tgtEl>
                                      </p:cBhvr>
                                      <p:to x="100000" y="100000"/>
                                    </p:animScale>
                                    <p:animScale>
                                      <p:cBhvr>
                                        <p:cTn id="39" dur="26">
                                          <p:stCondLst>
                                            <p:cond delay="1312"/>
                                          </p:stCondLst>
                                        </p:cTn>
                                        <p:tgtEl>
                                          <p:spTgt spid="4">
                                            <p:txEl>
                                              <p:pRg st="0" end="0"/>
                                            </p:txEl>
                                          </p:spTgt>
                                        </p:tgtEl>
                                      </p:cBhvr>
                                      <p:to x="100000" y="80000"/>
                                    </p:animScale>
                                    <p:animScale>
                                      <p:cBhvr>
                                        <p:cTn id="40" dur="166" decel="50000">
                                          <p:stCondLst>
                                            <p:cond delay="1338"/>
                                          </p:stCondLst>
                                        </p:cTn>
                                        <p:tgtEl>
                                          <p:spTgt spid="4">
                                            <p:txEl>
                                              <p:pRg st="0" end="0"/>
                                            </p:txEl>
                                          </p:spTgt>
                                        </p:tgtEl>
                                      </p:cBhvr>
                                      <p:to x="100000" y="100000"/>
                                    </p:animScale>
                                    <p:animScale>
                                      <p:cBhvr>
                                        <p:cTn id="41" dur="26">
                                          <p:stCondLst>
                                            <p:cond delay="1642"/>
                                          </p:stCondLst>
                                        </p:cTn>
                                        <p:tgtEl>
                                          <p:spTgt spid="4">
                                            <p:txEl>
                                              <p:pRg st="0" end="0"/>
                                            </p:txEl>
                                          </p:spTgt>
                                        </p:tgtEl>
                                      </p:cBhvr>
                                      <p:to x="100000" y="90000"/>
                                    </p:animScale>
                                    <p:animScale>
                                      <p:cBhvr>
                                        <p:cTn id="42" dur="166" decel="50000">
                                          <p:stCondLst>
                                            <p:cond delay="1668"/>
                                          </p:stCondLst>
                                        </p:cTn>
                                        <p:tgtEl>
                                          <p:spTgt spid="4">
                                            <p:txEl>
                                              <p:pRg st="0" end="0"/>
                                            </p:txEl>
                                          </p:spTgt>
                                        </p:tgtEl>
                                      </p:cBhvr>
                                      <p:to x="100000" y="100000"/>
                                    </p:animScale>
                                    <p:animScale>
                                      <p:cBhvr>
                                        <p:cTn id="43" dur="26">
                                          <p:stCondLst>
                                            <p:cond delay="1808"/>
                                          </p:stCondLst>
                                        </p:cTn>
                                        <p:tgtEl>
                                          <p:spTgt spid="4">
                                            <p:txEl>
                                              <p:pRg st="0" end="0"/>
                                            </p:txEl>
                                          </p:spTgt>
                                        </p:tgtEl>
                                      </p:cBhvr>
                                      <p:to x="100000" y="95000"/>
                                    </p:animScale>
                                    <p:animScale>
                                      <p:cBhvr>
                                        <p:cTn id="44" dur="166" decel="50000">
                                          <p:stCondLst>
                                            <p:cond delay="1834"/>
                                          </p:stCondLst>
                                        </p:cTn>
                                        <p:tgtEl>
                                          <p:spTgt spid="4">
                                            <p:txEl>
                                              <p:pRg st="0" end="0"/>
                                            </p:txEl>
                                          </p:spTgt>
                                        </p:tgtEl>
                                      </p:cBhvr>
                                      <p:to x="100000" y="100000"/>
                                    </p:animScale>
                                  </p:childTnLst>
                                </p:cTn>
                              </p:par>
                            </p:childTnLst>
                          </p:cTn>
                        </p:par>
                      </p:childTnLst>
                    </p:cTn>
                  </p:par>
                  <p:par>
                    <p:cTn id="45" fill="hold" nodeType="clickPar">
                      <p:stCondLst>
                        <p:cond delay="indefinite"/>
                      </p:stCondLst>
                      <p:childTnLst>
                        <p:par>
                          <p:cTn id="46" fill="hold" nodeType="withGroup">
                            <p:stCondLst>
                              <p:cond delay="0"/>
                            </p:stCondLst>
                            <p:childTnLst>
                              <p:par>
                                <p:cTn id="47" presetID="26" presetClass="entr" presetSubtype="0" fill="hold" nodeType="clickEffect">
                                  <p:stCondLst>
                                    <p:cond delay="0"/>
                                  </p:stCondLst>
                                  <p:childTnLst>
                                    <p:set>
                                      <p:cBhvr>
                                        <p:cTn id="48" dur="1" fill="hold">
                                          <p:stCondLst>
                                            <p:cond delay="0"/>
                                          </p:stCondLst>
                                        </p:cTn>
                                        <p:tgtEl>
                                          <p:spTgt spid="5">
                                            <p:txEl>
                                              <p:pRg st="0" end="0"/>
                                            </p:txEl>
                                          </p:spTgt>
                                        </p:tgtEl>
                                        <p:attrNameLst>
                                          <p:attrName>style.visibility</p:attrName>
                                        </p:attrNameLst>
                                      </p:cBhvr>
                                      <p:to>
                                        <p:strVal val="visible"/>
                                      </p:to>
                                    </p:set>
                                    <p:animEffect transition="in" filter="wipe(down)">
                                      <p:cBhvr>
                                        <p:cTn id="49" dur="580">
                                          <p:stCondLst>
                                            <p:cond delay="0"/>
                                          </p:stCondLst>
                                        </p:cTn>
                                        <p:tgtEl>
                                          <p:spTgt spid="5">
                                            <p:txEl>
                                              <p:pRg st="0" end="0"/>
                                            </p:txEl>
                                          </p:spTgt>
                                        </p:tgtEl>
                                      </p:cBhvr>
                                    </p:animEffect>
                                    <p:anim calcmode="lin" valueType="num">
                                      <p:cBhvr>
                                        <p:cTn id="50"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55" dur="26">
                                          <p:stCondLst>
                                            <p:cond delay="650"/>
                                          </p:stCondLst>
                                        </p:cTn>
                                        <p:tgtEl>
                                          <p:spTgt spid="5">
                                            <p:txEl>
                                              <p:pRg st="0" end="0"/>
                                            </p:txEl>
                                          </p:spTgt>
                                        </p:tgtEl>
                                      </p:cBhvr>
                                      <p:to x="100000" y="60000"/>
                                    </p:animScale>
                                    <p:animScale>
                                      <p:cBhvr>
                                        <p:cTn id="56" dur="166" decel="50000">
                                          <p:stCondLst>
                                            <p:cond delay="676"/>
                                          </p:stCondLst>
                                        </p:cTn>
                                        <p:tgtEl>
                                          <p:spTgt spid="5">
                                            <p:txEl>
                                              <p:pRg st="0" end="0"/>
                                            </p:txEl>
                                          </p:spTgt>
                                        </p:tgtEl>
                                      </p:cBhvr>
                                      <p:to x="100000" y="100000"/>
                                    </p:animScale>
                                    <p:animScale>
                                      <p:cBhvr>
                                        <p:cTn id="57" dur="26">
                                          <p:stCondLst>
                                            <p:cond delay="1312"/>
                                          </p:stCondLst>
                                        </p:cTn>
                                        <p:tgtEl>
                                          <p:spTgt spid="5">
                                            <p:txEl>
                                              <p:pRg st="0" end="0"/>
                                            </p:txEl>
                                          </p:spTgt>
                                        </p:tgtEl>
                                      </p:cBhvr>
                                      <p:to x="100000" y="80000"/>
                                    </p:animScale>
                                    <p:animScale>
                                      <p:cBhvr>
                                        <p:cTn id="58" dur="166" decel="50000">
                                          <p:stCondLst>
                                            <p:cond delay="1338"/>
                                          </p:stCondLst>
                                        </p:cTn>
                                        <p:tgtEl>
                                          <p:spTgt spid="5">
                                            <p:txEl>
                                              <p:pRg st="0" end="0"/>
                                            </p:txEl>
                                          </p:spTgt>
                                        </p:tgtEl>
                                      </p:cBhvr>
                                      <p:to x="100000" y="100000"/>
                                    </p:animScale>
                                    <p:animScale>
                                      <p:cBhvr>
                                        <p:cTn id="59" dur="26">
                                          <p:stCondLst>
                                            <p:cond delay="1642"/>
                                          </p:stCondLst>
                                        </p:cTn>
                                        <p:tgtEl>
                                          <p:spTgt spid="5">
                                            <p:txEl>
                                              <p:pRg st="0" end="0"/>
                                            </p:txEl>
                                          </p:spTgt>
                                        </p:tgtEl>
                                      </p:cBhvr>
                                      <p:to x="100000" y="90000"/>
                                    </p:animScale>
                                    <p:animScale>
                                      <p:cBhvr>
                                        <p:cTn id="60" dur="166" decel="50000">
                                          <p:stCondLst>
                                            <p:cond delay="1668"/>
                                          </p:stCondLst>
                                        </p:cTn>
                                        <p:tgtEl>
                                          <p:spTgt spid="5">
                                            <p:txEl>
                                              <p:pRg st="0" end="0"/>
                                            </p:txEl>
                                          </p:spTgt>
                                        </p:tgtEl>
                                      </p:cBhvr>
                                      <p:to x="100000" y="100000"/>
                                    </p:animScale>
                                    <p:animScale>
                                      <p:cBhvr>
                                        <p:cTn id="61" dur="26">
                                          <p:stCondLst>
                                            <p:cond delay="1808"/>
                                          </p:stCondLst>
                                        </p:cTn>
                                        <p:tgtEl>
                                          <p:spTgt spid="5">
                                            <p:txEl>
                                              <p:pRg st="0" end="0"/>
                                            </p:txEl>
                                          </p:spTgt>
                                        </p:tgtEl>
                                      </p:cBhvr>
                                      <p:to x="100000" y="95000"/>
                                    </p:animScale>
                                    <p:animScale>
                                      <p:cBhvr>
                                        <p:cTn id="62" dur="166" decel="50000">
                                          <p:stCondLst>
                                            <p:cond delay="1834"/>
                                          </p:stCondLst>
                                        </p:cTn>
                                        <p:tgtEl>
                                          <p:spTgt spid="5">
                                            <p:txEl>
                                              <p:pRg st="0" end="0"/>
                                            </p:txEl>
                                          </p:spTgt>
                                        </p:tgtEl>
                                      </p:cBhvr>
                                      <p:to x="100000" y="100000"/>
                                    </p:animScale>
                                  </p:childTnLst>
                                </p:cTn>
                              </p:par>
                            </p:childTnLst>
                          </p:cTn>
                        </p:par>
                      </p:childTnLst>
                    </p:cTn>
                  </p:par>
                  <p:par>
                    <p:cTn id="63" fill="hold" nodeType="clickPar">
                      <p:stCondLst>
                        <p:cond delay="indefinite"/>
                      </p:stCondLst>
                      <p:childTnLst>
                        <p:par>
                          <p:cTn id="64" fill="hold" nodeType="withGroup">
                            <p:stCondLst>
                              <p:cond delay="0"/>
                            </p:stCondLst>
                            <p:childTnLst>
                              <p:par>
                                <p:cTn id="65" presetID="31" presetClass="entr" presetSubtype="0"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p:cTn id="67" dur="1000" fill="hold"/>
                                        <p:tgtEl>
                                          <p:spTgt spid="6"/>
                                        </p:tgtEl>
                                        <p:attrNameLst>
                                          <p:attrName>ppt_w</p:attrName>
                                        </p:attrNameLst>
                                      </p:cBhvr>
                                      <p:tavLst>
                                        <p:tav tm="0">
                                          <p:val>
                                            <p:fltVal val="0"/>
                                          </p:val>
                                        </p:tav>
                                        <p:tav tm="100000">
                                          <p:val>
                                            <p:strVal val="#ppt_w"/>
                                          </p:val>
                                        </p:tav>
                                      </p:tavLst>
                                    </p:anim>
                                    <p:anim calcmode="lin" valueType="num">
                                      <p:cBhvr>
                                        <p:cTn id="68" dur="1000" fill="hold"/>
                                        <p:tgtEl>
                                          <p:spTgt spid="6"/>
                                        </p:tgtEl>
                                        <p:attrNameLst>
                                          <p:attrName>ppt_h</p:attrName>
                                        </p:attrNameLst>
                                      </p:cBhvr>
                                      <p:tavLst>
                                        <p:tav tm="0">
                                          <p:val>
                                            <p:fltVal val="0"/>
                                          </p:val>
                                        </p:tav>
                                        <p:tav tm="100000">
                                          <p:val>
                                            <p:strVal val="#ppt_h"/>
                                          </p:val>
                                        </p:tav>
                                      </p:tavLst>
                                    </p:anim>
                                    <p:anim calcmode="lin" valueType="num">
                                      <p:cBhvr>
                                        <p:cTn id="69" dur="1000" fill="hold"/>
                                        <p:tgtEl>
                                          <p:spTgt spid="6"/>
                                        </p:tgtEl>
                                        <p:attrNameLst>
                                          <p:attrName>style.rotation</p:attrName>
                                        </p:attrNameLst>
                                      </p:cBhvr>
                                      <p:tavLst>
                                        <p:tav tm="0">
                                          <p:val>
                                            <p:fltVal val="90"/>
                                          </p:val>
                                        </p:tav>
                                        <p:tav tm="100000">
                                          <p:val>
                                            <p:fltVal val="0"/>
                                          </p:val>
                                        </p:tav>
                                      </p:tavLst>
                                    </p:anim>
                                    <p:animEffect transition="in" filter="fade">
                                      <p:cBhvr>
                                        <p:cTn id="70" dur="1000"/>
                                        <p:tgtEl>
                                          <p:spTgt spid="6"/>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fade">
                                      <p:cBhvr>
                                        <p:cTn id="75" dur="1000"/>
                                        <p:tgtEl>
                                          <p:spTgt spid="7"/>
                                        </p:tgtEl>
                                      </p:cBhvr>
                                    </p:animEffect>
                                    <p:anim calcmode="lin" valueType="num">
                                      <p:cBhvr>
                                        <p:cTn id="76" dur="1000" fill="hold"/>
                                        <p:tgtEl>
                                          <p:spTgt spid="7"/>
                                        </p:tgtEl>
                                        <p:attrNameLst>
                                          <p:attrName>ppt_x</p:attrName>
                                        </p:attrNameLst>
                                      </p:cBhvr>
                                      <p:tavLst>
                                        <p:tav tm="0">
                                          <p:val>
                                            <p:strVal val="#ppt_x"/>
                                          </p:val>
                                        </p:tav>
                                        <p:tav tm="100000">
                                          <p:val>
                                            <p:strVal val="#ppt_x"/>
                                          </p:val>
                                        </p:tav>
                                      </p:tavLst>
                                    </p:anim>
                                    <p:anim calcmode="lin" valueType="num">
                                      <p:cBhvr>
                                        <p:cTn id="7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914400"/>
            <a:ext cx="7848600" cy="4585871"/>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The entire project is due by </a:t>
            </a:r>
            <a:r>
              <a:rPr lang="en-US" sz="2800" b="1" u="sng" dirty="0" smtClean="0">
                <a:effectLst>
                  <a:outerShdw blurRad="38100" dist="38100" dir="2700000" algn="tl">
                    <a:srgbClr val="000000">
                      <a:alpha val="43137"/>
                    </a:srgbClr>
                  </a:outerShdw>
                </a:effectLst>
              </a:rPr>
              <a:t>May 20</a:t>
            </a:r>
            <a:r>
              <a:rPr lang="en-US" sz="2400" dirty="0" smtClean="0"/>
              <a:t>!</a:t>
            </a:r>
          </a:p>
          <a:p>
            <a:r>
              <a:rPr lang="en-US" sz="2400" dirty="0" smtClean="0"/>
              <a:t>A draft of either Section 1 or Section 2 is due on May 8!</a:t>
            </a:r>
          </a:p>
          <a:p>
            <a:endParaRPr lang="en-US" sz="2400" dirty="0"/>
          </a:p>
          <a:p>
            <a:pPr marL="342900" indent="-342900">
              <a:buFont typeface="Arial" panose="020B0604020202020204" pitchFamily="34" charset="0"/>
              <a:buChar char="•"/>
            </a:pPr>
            <a:r>
              <a:rPr lang="en-US" sz="2400" dirty="0" smtClean="0"/>
              <a:t>You have ESS on TUES/THURS</a:t>
            </a:r>
          </a:p>
          <a:p>
            <a:endParaRPr lang="en-US" sz="2400" dirty="0" smtClean="0"/>
          </a:p>
          <a:p>
            <a:pPr marL="342900" indent="-342900">
              <a:buFont typeface="Arial" panose="020B0604020202020204" pitchFamily="34" charset="0"/>
              <a:buChar char="•"/>
            </a:pPr>
            <a:r>
              <a:rPr lang="en-US" sz="2400" dirty="0" smtClean="0"/>
              <a:t>Use MS Word, </a:t>
            </a:r>
            <a:r>
              <a:rPr lang="en-US" sz="2400" dirty="0" err="1" smtClean="0"/>
              <a:t>GoogleDocs</a:t>
            </a:r>
            <a:r>
              <a:rPr lang="en-US" sz="2400" dirty="0" smtClean="0"/>
              <a:t>, whatever you want, BUT the papers </a:t>
            </a:r>
            <a:r>
              <a:rPr lang="en-US" sz="2400" u="sng" dirty="0" smtClean="0"/>
              <a:t>MUST</a:t>
            </a:r>
            <a:r>
              <a:rPr lang="en-US" sz="2400" dirty="0" smtClean="0"/>
              <a:t> match the exact format stated in the assignment!  If not, your grade will suffer.</a:t>
            </a:r>
            <a:br>
              <a:rPr lang="en-US" sz="2400" dirty="0" smtClean="0"/>
            </a:br>
            <a:endParaRPr lang="en-US" sz="2400" dirty="0" smtClean="0"/>
          </a:p>
          <a:p>
            <a:pPr marL="342900" indent="-342900">
              <a:buFont typeface="Arial" panose="020B0604020202020204" pitchFamily="34" charset="0"/>
              <a:buChar char="•"/>
            </a:pPr>
            <a:r>
              <a:rPr lang="en-US" sz="2400" dirty="0" smtClean="0"/>
              <a:t>Come to school and keep up with our pace.  I will NOT panic with you, nor will I bend to help you salvage your procrastination.</a:t>
            </a:r>
            <a:endParaRPr lang="en-US" sz="2400" dirty="0"/>
          </a:p>
        </p:txBody>
      </p:sp>
    </p:spTree>
    <p:extLst>
      <p:ext uri="{BB962C8B-B14F-4D97-AF65-F5344CB8AC3E}">
        <p14:creationId xmlns:p14="http://schemas.microsoft.com/office/powerpoint/2010/main" val="2819317280"/>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 calcmode="lin" valueType="num">
                                      <p:cBhvr additive="base">
                                        <p:cTn id="2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 calcmode="lin" valueType="num">
                                      <p:cBhvr additive="base">
                                        <p:cTn id="2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524000"/>
            <a:ext cx="7391400" cy="3785652"/>
          </a:xfrm>
          <a:prstGeom prst="rect">
            <a:avLst/>
          </a:prstGeom>
          <a:noFill/>
        </p:spPr>
        <p:txBody>
          <a:bodyPr wrap="square" rtlCol="0">
            <a:spAutoFit/>
          </a:bodyPr>
          <a:lstStyle/>
          <a:p>
            <a:pPr algn="ctr"/>
            <a:r>
              <a:rPr lang="en-US" sz="8000" dirty="0" smtClean="0">
                <a:effectLst>
                  <a:glow rad="127000">
                    <a:schemeClr val="accent1">
                      <a:lumMod val="50000"/>
                    </a:schemeClr>
                  </a:glow>
                </a:effectLst>
                <a:latin typeface="Berlin Sans FB Demi" panose="020E0802020502020306" pitchFamily="34" charset="0"/>
              </a:rPr>
              <a:t>QUESTIONS</a:t>
            </a:r>
            <a:br>
              <a:rPr lang="en-US" sz="8000" dirty="0" smtClean="0">
                <a:effectLst>
                  <a:glow rad="127000">
                    <a:schemeClr val="accent1">
                      <a:lumMod val="50000"/>
                    </a:schemeClr>
                  </a:glow>
                </a:effectLst>
                <a:latin typeface="Berlin Sans FB Demi" panose="020E0802020502020306" pitchFamily="34" charset="0"/>
              </a:rPr>
            </a:br>
            <a:r>
              <a:rPr lang="en-US" sz="8000" dirty="0" smtClean="0">
                <a:effectLst>
                  <a:glow rad="127000">
                    <a:schemeClr val="accent1">
                      <a:lumMod val="50000"/>
                    </a:schemeClr>
                  </a:glow>
                </a:effectLst>
                <a:latin typeface="Berlin Sans FB Demi" panose="020E0802020502020306" pitchFamily="34" charset="0"/>
              </a:rPr>
              <a:t>COMMENTS</a:t>
            </a:r>
            <a:br>
              <a:rPr lang="en-US" sz="8000" dirty="0" smtClean="0">
                <a:effectLst>
                  <a:glow rad="127000">
                    <a:schemeClr val="accent1">
                      <a:lumMod val="50000"/>
                    </a:schemeClr>
                  </a:glow>
                </a:effectLst>
                <a:latin typeface="Berlin Sans FB Demi" panose="020E0802020502020306" pitchFamily="34" charset="0"/>
              </a:rPr>
            </a:br>
            <a:r>
              <a:rPr lang="en-US" sz="8000" dirty="0" smtClean="0">
                <a:effectLst>
                  <a:glow rad="127000">
                    <a:schemeClr val="accent1">
                      <a:lumMod val="50000"/>
                    </a:schemeClr>
                  </a:glow>
                </a:effectLst>
                <a:latin typeface="Berlin Sans FB Demi" panose="020E0802020502020306" pitchFamily="34" charset="0"/>
              </a:rPr>
              <a:t>COMPLAINTS?</a:t>
            </a:r>
            <a:endParaRPr lang="en-US" sz="8000" dirty="0">
              <a:effectLst>
                <a:glow rad="127000">
                  <a:schemeClr val="accent1">
                    <a:lumMod val="50000"/>
                  </a:schemeClr>
                </a:glow>
              </a:effectLst>
              <a:latin typeface="Berlin Sans FB Demi" panose="020E0802020502020306" pitchFamily="34" charset="0"/>
            </a:endParaRPr>
          </a:p>
        </p:txBody>
      </p:sp>
    </p:spTree>
    <p:extLst>
      <p:ext uri="{BB962C8B-B14F-4D97-AF65-F5344CB8AC3E}">
        <p14:creationId xmlns:p14="http://schemas.microsoft.com/office/powerpoint/2010/main" val="3870572720"/>
      </p:ext>
    </p:extLst>
  </p:cSld>
  <p:clrMapOvr>
    <a:masterClrMapping/>
  </p:clrMapOvr>
  <p:transition spd="slow">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http://www.carolhawkins.com/images/FPN-stor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838200"/>
            <a:ext cx="6489700" cy="582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09600" y="457200"/>
            <a:ext cx="8229600" cy="4525963"/>
          </a:xfrm>
        </p:spPr>
        <p:txBody>
          <a:bodyPr/>
          <a:lstStyle/>
          <a:p>
            <a:pPr marL="0" indent="0" algn="ctr">
              <a:buFontTx/>
              <a:buNone/>
              <a:defRPr/>
            </a:pPr>
            <a:r>
              <a:rPr lang="en-US" sz="4400" b="1"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WHERE  BABIES  COME  FROM!</a:t>
            </a:r>
            <a:endParaRPr lang="en-US" sz="4400"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4" name="TextBox 3"/>
          <p:cNvSpPr txBox="1"/>
          <p:nvPr/>
        </p:nvSpPr>
        <p:spPr>
          <a:xfrm>
            <a:off x="4465638" y="4983163"/>
            <a:ext cx="4343400" cy="862012"/>
          </a:xfrm>
          <a:prstGeom prst="rect">
            <a:avLst/>
          </a:prstGeom>
          <a:noFill/>
        </p:spPr>
        <p:txBody>
          <a:bodyPr>
            <a:spAutoFit/>
          </a:bodyPr>
          <a:lstStyle/>
          <a:p>
            <a:pPr eaLnBrk="1" hangingPunct="1">
              <a:defRPr/>
            </a:pPr>
            <a:r>
              <a:rPr lang="en-US" sz="5000" b="1" dirty="0">
                <a:solidFill>
                  <a:srgbClr val="FF0000"/>
                </a:solidFill>
                <a:effectLst>
                  <a:outerShdw blurRad="38100" dist="38100" dir="2700000" algn="tl">
                    <a:srgbClr val="000000">
                      <a:alpha val="43137"/>
                    </a:srgbClr>
                  </a:outerShdw>
                </a:effectLst>
                <a:latin typeface="Arial Narrow" panose="020B0606020202030204" pitchFamily="34" charset="0"/>
              </a:rPr>
              <a:t>Just  Kidding…</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barn(inVertical)">
                                      <p:cBhvr>
                                        <p:cTn id="13"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9601" y="0"/>
            <a:ext cx="7423638" cy="6858000"/>
          </a:xfrm>
          <a:prstGeom prst="rect">
            <a:avLst/>
          </a:prstGeom>
        </p:spPr>
      </p:pic>
      <p:pic>
        <p:nvPicPr>
          <p:cNvPr id="4"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19600" y="3416946"/>
            <a:ext cx="5177763" cy="3441054"/>
          </a:xfrm>
          <a:prstGeom prst="rect">
            <a:avLst/>
          </a:prstGeom>
        </p:spPr>
      </p:pic>
      <p:pic>
        <p:nvPicPr>
          <p:cNvPr id="5" name="Picture 4"/>
          <p:cNvPicPr>
            <a:picLocks noChangeAspect="1"/>
          </p:cNvPicPr>
          <p:nvPr/>
        </p:nvPicPr>
        <p:blipFill>
          <a:blip r:embed="rId4">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381000" y="3035346"/>
            <a:ext cx="5755018" cy="3825395"/>
          </a:xfrm>
          <a:prstGeom prst="rect">
            <a:avLst/>
          </a:prstGeom>
        </p:spPr>
      </p:pic>
      <p:sp>
        <p:nvSpPr>
          <p:cNvPr id="2" name="Title 1"/>
          <p:cNvSpPr>
            <a:spLocks noGrp="1"/>
          </p:cNvSpPr>
          <p:nvPr>
            <p:ph type="title"/>
          </p:nvPr>
        </p:nvSpPr>
        <p:spPr>
          <a:xfrm>
            <a:off x="457200" y="2667000"/>
            <a:ext cx="8229600" cy="1143000"/>
          </a:xfrm>
        </p:spPr>
        <p:txBody>
          <a:bodyPr/>
          <a:lstStyle/>
          <a:p>
            <a:r>
              <a:rPr lang="en-US" sz="6600" dirty="0" smtClean="0">
                <a:effectLst>
                  <a:glow rad="127000">
                    <a:srgbClr val="00B0F0"/>
                  </a:glow>
                  <a:outerShdw blurRad="50800" dist="38100" dir="18900000" algn="bl" rotWithShape="0">
                    <a:prstClr val="black">
                      <a:alpha val="40000"/>
                    </a:prstClr>
                  </a:outerShdw>
                </a:effectLst>
                <a:latin typeface="Bernard MT Condensed" panose="02050806060905020404" pitchFamily="18" charset="0"/>
              </a:rPr>
              <a:t>THE</a:t>
            </a:r>
            <a:r>
              <a:rPr lang="en-US" sz="9600" dirty="0" smtClean="0">
                <a:effectLst>
                  <a:glow rad="127000">
                    <a:srgbClr val="00B0F0"/>
                  </a:glow>
                  <a:outerShdw blurRad="50800" dist="38100" dir="18900000" algn="bl" rotWithShape="0">
                    <a:prstClr val="black">
                      <a:alpha val="40000"/>
                    </a:prstClr>
                  </a:outerShdw>
                </a:effectLst>
                <a:latin typeface="Bernard MT Condensed" panose="02050806060905020404" pitchFamily="18" charset="0"/>
              </a:rPr>
              <a:t/>
            </a:r>
            <a:br>
              <a:rPr lang="en-US" sz="9600" dirty="0" smtClean="0">
                <a:effectLst>
                  <a:glow rad="127000">
                    <a:srgbClr val="00B0F0"/>
                  </a:glow>
                  <a:outerShdw blurRad="50800" dist="38100" dir="18900000" algn="bl" rotWithShape="0">
                    <a:prstClr val="black">
                      <a:alpha val="40000"/>
                    </a:prstClr>
                  </a:outerShdw>
                </a:effectLst>
                <a:latin typeface="Bernard MT Condensed" panose="02050806060905020404" pitchFamily="18" charset="0"/>
              </a:rPr>
            </a:br>
            <a:r>
              <a:rPr lang="en-US" sz="9600" dirty="0" smtClean="0">
                <a:effectLst>
                  <a:glow rad="127000">
                    <a:srgbClr val="00B0F0"/>
                  </a:glow>
                  <a:outerShdw blurRad="50800" dist="38100" dir="18900000" algn="bl" rotWithShape="0">
                    <a:prstClr val="black">
                      <a:alpha val="40000"/>
                    </a:prstClr>
                  </a:outerShdw>
                </a:effectLst>
                <a:latin typeface="Bernard MT Condensed" panose="02050806060905020404" pitchFamily="18" charset="0"/>
              </a:rPr>
              <a:t>JUNIOR</a:t>
            </a:r>
            <a:br>
              <a:rPr lang="en-US" sz="9600" dirty="0" smtClean="0">
                <a:effectLst>
                  <a:glow rad="127000">
                    <a:srgbClr val="00B0F0"/>
                  </a:glow>
                  <a:outerShdw blurRad="50800" dist="38100" dir="18900000" algn="bl" rotWithShape="0">
                    <a:prstClr val="black">
                      <a:alpha val="40000"/>
                    </a:prstClr>
                  </a:outerShdw>
                </a:effectLst>
                <a:latin typeface="Bernard MT Condensed" panose="02050806060905020404" pitchFamily="18" charset="0"/>
              </a:rPr>
            </a:br>
            <a:r>
              <a:rPr lang="en-US" sz="9600" dirty="0" smtClean="0">
                <a:effectLst>
                  <a:glow rad="127000">
                    <a:srgbClr val="00B0F0"/>
                  </a:glow>
                  <a:outerShdw blurRad="50800" dist="38100" dir="18900000" algn="bl" rotWithShape="0">
                    <a:prstClr val="black">
                      <a:alpha val="40000"/>
                    </a:prstClr>
                  </a:outerShdw>
                </a:effectLst>
                <a:latin typeface="Bernard MT Condensed" panose="02050806060905020404" pitchFamily="18" charset="0"/>
              </a:rPr>
              <a:t>RESEARCH</a:t>
            </a:r>
            <a:br>
              <a:rPr lang="en-US" sz="9600" dirty="0" smtClean="0">
                <a:effectLst>
                  <a:glow rad="127000">
                    <a:srgbClr val="00B0F0"/>
                  </a:glow>
                  <a:outerShdw blurRad="50800" dist="38100" dir="18900000" algn="bl" rotWithShape="0">
                    <a:prstClr val="black">
                      <a:alpha val="40000"/>
                    </a:prstClr>
                  </a:outerShdw>
                </a:effectLst>
                <a:latin typeface="Bernard MT Condensed" panose="02050806060905020404" pitchFamily="18" charset="0"/>
              </a:rPr>
            </a:br>
            <a:r>
              <a:rPr lang="en-US" sz="9600" dirty="0" smtClean="0">
                <a:effectLst>
                  <a:glow rad="127000">
                    <a:srgbClr val="00B0F0"/>
                  </a:glow>
                  <a:outerShdw blurRad="50800" dist="38100" dir="18900000" algn="bl" rotWithShape="0">
                    <a:prstClr val="black">
                      <a:alpha val="40000"/>
                    </a:prstClr>
                  </a:outerShdw>
                </a:effectLst>
                <a:latin typeface="Bernard MT Condensed" panose="02050806060905020404" pitchFamily="18" charset="0"/>
              </a:rPr>
              <a:t>PAPER!</a:t>
            </a:r>
            <a:endParaRPr lang="en-US" sz="9600" dirty="0">
              <a:effectLst>
                <a:glow rad="127000">
                  <a:srgbClr val="00B0F0"/>
                </a:glow>
                <a:outerShdw blurRad="50800" dist="38100" dir="18900000" algn="bl" rotWithShape="0">
                  <a:prstClr val="black">
                    <a:alpha val="40000"/>
                  </a:prstClr>
                </a:outerShdw>
              </a:effectLst>
              <a:latin typeface="Bernard MT Condensed" panose="02050806060905020404" pitchFamily="18" charset="0"/>
            </a:endParaRPr>
          </a:p>
        </p:txBody>
      </p:sp>
    </p:spTree>
    <p:extLst>
      <p:ext uri="{BB962C8B-B14F-4D97-AF65-F5344CB8AC3E}">
        <p14:creationId xmlns:p14="http://schemas.microsoft.com/office/powerpoint/2010/main" val="4205646216"/>
      </p:ext>
    </p:extLst>
  </p:cSld>
  <p:clrMapOvr>
    <a:masterClrMapping/>
  </p:clrMapOvr>
  <p:transition spd="slow">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646" y="914400"/>
            <a:ext cx="8915400" cy="1143000"/>
          </a:xfrm>
        </p:spPr>
        <p:txBody>
          <a:bodyPr/>
          <a:lstStyle/>
          <a:p>
            <a:pPr eaLnBrk="1" hangingPunct="1"/>
            <a:r>
              <a:rPr lang="en-US" altLang="en-US" sz="3600" b="1" dirty="0" smtClean="0">
                <a:solidFill>
                  <a:srgbClr val="3333CC"/>
                </a:solidFill>
                <a:effectLst>
                  <a:glow rad="127000">
                    <a:schemeClr val="accent2">
                      <a:lumMod val="40000"/>
                      <a:lumOff val="60000"/>
                    </a:schemeClr>
                  </a:glow>
                </a:effectLst>
                <a:latin typeface="Berlin Sans FB Demi" panose="020E0802020502020306" pitchFamily="34" charset="0"/>
              </a:rPr>
              <a:t>Actually, It’s Called</a:t>
            </a:r>
            <a:r>
              <a:rPr lang="en-US" altLang="en-US" sz="5400" b="1" dirty="0" smtClean="0">
                <a:solidFill>
                  <a:srgbClr val="3333CC"/>
                </a:solidFill>
                <a:effectLst>
                  <a:glow rad="127000">
                    <a:schemeClr val="accent2">
                      <a:lumMod val="40000"/>
                      <a:lumOff val="60000"/>
                    </a:schemeClr>
                  </a:glow>
                </a:effectLst>
                <a:latin typeface="Berlin Sans FB Demi" panose="020E0802020502020306" pitchFamily="34" charset="0"/>
              </a:rPr>
              <a:t/>
            </a:r>
            <a:br>
              <a:rPr lang="en-US" altLang="en-US" sz="5400" b="1" dirty="0" smtClean="0">
                <a:solidFill>
                  <a:srgbClr val="3333CC"/>
                </a:solidFill>
                <a:effectLst>
                  <a:glow rad="127000">
                    <a:schemeClr val="accent2">
                      <a:lumMod val="40000"/>
                      <a:lumOff val="60000"/>
                    </a:schemeClr>
                  </a:glow>
                </a:effectLst>
                <a:latin typeface="Berlin Sans FB Demi" panose="020E0802020502020306" pitchFamily="34" charset="0"/>
              </a:rPr>
            </a:br>
            <a:r>
              <a:rPr lang="en-US" altLang="en-US" sz="5400" b="1" dirty="0" smtClean="0">
                <a:solidFill>
                  <a:srgbClr val="3333CC"/>
                </a:solidFill>
                <a:effectLst>
                  <a:glow rad="127000">
                    <a:schemeClr val="accent2">
                      <a:lumMod val="40000"/>
                      <a:lumOff val="60000"/>
                    </a:schemeClr>
                  </a:glow>
                </a:effectLst>
                <a:latin typeface="Berlin Sans FB Demi" panose="020E0802020502020306" pitchFamily="34" charset="0"/>
              </a:rPr>
              <a:t>The </a:t>
            </a:r>
            <a:r>
              <a:rPr lang="en-US" altLang="en-US" sz="5400" b="1" dirty="0" smtClean="0">
                <a:solidFill>
                  <a:srgbClr val="3333CC"/>
                </a:solidFill>
                <a:effectLst>
                  <a:glow rad="127000">
                    <a:schemeClr val="accent2">
                      <a:lumMod val="40000"/>
                      <a:lumOff val="60000"/>
                    </a:schemeClr>
                  </a:glow>
                </a:effectLst>
                <a:latin typeface="Berlin Sans FB Demi" panose="020E0802020502020306" pitchFamily="34" charset="0"/>
              </a:rPr>
              <a:t>Junior </a:t>
            </a:r>
            <a:r>
              <a:rPr lang="en-US" altLang="en-US" sz="5400" b="1" dirty="0" smtClean="0">
                <a:solidFill>
                  <a:srgbClr val="3333CC"/>
                </a:solidFill>
                <a:effectLst>
                  <a:glow rad="127000">
                    <a:schemeClr val="accent2">
                      <a:lumMod val="40000"/>
                      <a:lumOff val="60000"/>
                    </a:schemeClr>
                  </a:glow>
                </a:effectLst>
                <a:latin typeface="Berlin Sans FB Demi" panose="020E0802020502020306" pitchFamily="34" charset="0"/>
              </a:rPr>
              <a:t/>
            </a:r>
            <a:br>
              <a:rPr lang="en-US" altLang="en-US" sz="5400" b="1" dirty="0" smtClean="0">
                <a:solidFill>
                  <a:srgbClr val="3333CC"/>
                </a:solidFill>
                <a:effectLst>
                  <a:glow rad="127000">
                    <a:schemeClr val="accent2">
                      <a:lumMod val="40000"/>
                      <a:lumOff val="60000"/>
                    </a:schemeClr>
                  </a:glow>
                </a:effectLst>
                <a:latin typeface="Berlin Sans FB Demi" panose="020E0802020502020306" pitchFamily="34" charset="0"/>
              </a:rPr>
            </a:br>
            <a:r>
              <a:rPr lang="en-US" altLang="en-US" sz="5400" b="1" dirty="0" smtClean="0">
                <a:solidFill>
                  <a:srgbClr val="3333CC"/>
                </a:solidFill>
                <a:effectLst>
                  <a:glow rad="127000">
                    <a:schemeClr val="accent2">
                      <a:lumMod val="40000"/>
                      <a:lumOff val="60000"/>
                    </a:schemeClr>
                  </a:glow>
                </a:effectLst>
                <a:latin typeface="Berlin Sans FB Demi" panose="020E0802020502020306" pitchFamily="34" charset="0"/>
              </a:rPr>
              <a:t>Research </a:t>
            </a:r>
            <a:r>
              <a:rPr lang="en-US" altLang="en-US" sz="6000" b="1" dirty="0" smtClean="0">
                <a:solidFill>
                  <a:srgbClr val="3333CC"/>
                </a:solidFill>
                <a:effectLst>
                  <a:glow rad="127000">
                    <a:schemeClr val="accent2">
                      <a:lumMod val="40000"/>
                      <a:lumOff val="60000"/>
                    </a:schemeClr>
                  </a:glow>
                </a:effectLst>
                <a:latin typeface="Berlin Sans FB Demi" panose="020E0802020502020306" pitchFamily="34" charset="0"/>
              </a:rPr>
              <a:t>Project!</a:t>
            </a:r>
          </a:p>
        </p:txBody>
      </p:sp>
      <p:sp>
        <p:nvSpPr>
          <p:cNvPr id="3075" name="Rectangle 3"/>
          <p:cNvSpPr>
            <a:spLocks noGrp="1" noChangeArrowheads="1"/>
          </p:cNvSpPr>
          <p:nvPr>
            <p:ph type="body" idx="1"/>
          </p:nvPr>
        </p:nvSpPr>
        <p:spPr>
          <a:xfrm>
            <a:off x="457200" y="2743200"/>
            <a:ext cx="8229600" cy="4525963"/>
          </a:xfrm>
        </p:spPr>
        <p:txBody>
          <a:bodyPr/>
          <a:lstStyle/>
          <a:p>
            <a:pPr eaLnBrk="1" hangingPunct="1">
              <a:lnSpc>
                <a:spcPct val="90000"/>
              </a:lnSpc>
              <a:buFontTx/>
              <a:buNone/>
            </a:pPr>
            <a:r>
              <a:rPr lang="en-US" altLang="en-US" dirty="0" smtClean="0"/>
              <a:t>   Yeah, we’re juniors.  Yes, this </a:t>
            </a:r>
            <a:r>
              <a:rPr lang="en-US" altLang="en-US" dirty="0" smtClean="0"/>
              <a:t>project is </a:t>
            </a:r>
            <a:r>
              <a:rPr lang="en-US" altLang="en-US" dirty="0" smtClean="0">
                <a:effectLst>
                  <a:outerShdw blurRad="50800" dist="38100" dir="10800000" algn="r" rotWithShape="0">
                    <a:prstClr val="black">
                      <a:alpha val="40000"/>
                    </a:prstClr>
                  </a:outerShdw>
                </a:effectLst>
              </a:rPr>
              <a:t>bigger</a:t>
            </a:r>
            <a:r>
              <a:rPr lang="en-US" altLang="en-US" dirty="0" smtClean="0"/>
              <a:t> than just </a:t>
            </a:r>
            <a:r>
              <a:rPr lang="en-US" altLang="en-US" dirty="0"/>
              <a:t>a paper. Yes, this project </a:t>
            </a:r>
            <a:r>
              <a:rPr lang="en-US" altLang="en-US" dirty="0" smtClean="0"/>
              <a:t>requires </a:t>
            </a:r>
            <a:r>
              <a:rPr lang="en-US" altLang="en-US" dirty="0" smtClean="0"/>
              <a:t>a lot of</a:t>
            </a:r>
            <a:r>
              <a:rPr lang="en-US" altLang="en-US" dirty="0" smtClean="0"/>
              <a:t> </a:t>
            </a:r>
            <a:r>
              <a:rPr lang="en-US" altLang="en-US" dirty="0" smtClean="0"/>
              <a:t>research.  </a:t>
            </a:r>
            <a:r>
              <a:rPr lang="en-US" altLang="en-US" dirty="0" smtClean="0"/>
              <a:t>BUT--yes</a:t>
            </a:r>
            <a:r>
              <a:rPr lang="en-US" altLang="en-US" dirty="0" smtClean="0"/>
              <a:t>, you’ve already done </a:t>
            </a:r>
            <a:r>
              <a:rPr lang="en-US" altLang="en-US" dirty="0" smtClean="0"/>
              <a:t>a good deal</a:t>
            </a:r>
            <a:r>
              <a:rPr lang="en-US" altLang="en-US" dirty="0" smtClean="0"/>
              <a:t> </a:t>
            </a:r>
            <a:r>
              <a:rPr lang="en-US" altLang="en-US" dirty="0" smtClean="0"/>
              <a:t>of </a:t>
            </a:r>
            <a:r>
              <a:rPr lang="en-US" altLang="en-US" dirty="0" smtClean="0"/>
              <a:t>it!!!</a:t>
            </a:r>
            <a:r>
              <a:rPr lang="en-US" altLang="en-US" dirty="0" smtClean="0"/>
              <a:t/>
            </a:r>
            <a:br>
              <a:rPr lang="en-US" altLang="en-US" dirty="0" smtClean="0"/>
            </a:br>
            <a:r>
              <a:rPr lang="en-US" altLang="en-US" dirty="0" smtClean="0"/>
              <a:t>Now, this is not </a:t>
            </a:r>
            <a:r>
              <a:rPr lang="en-US" altLang="en-US" dirty="0" smtClean="0"/>
              <a:t>some old school</a:t>
            </a:r>
            <a:r>
              <a:rPr lang="en-US" altLang="en-US" dirty="0" smtClean="0"/>
              <a:t> </a:t>
            </a:r>
            <a:r>
              <a:rPr lang="en-US" altLang="en-US" dirty="0" smtClean="0"/>
              <a:t>research paper.  It is some of that and beyond</a:t>
            </a:r>
            <a:r>
              <a:rPr lang="en-US" altLang="en-US" dirty="0" smtClean="0"/>
              <a:t>.  </a:t>
            </a:r>
            <a:r>
              <a:rPr lang="en-US" altLang="en-US" dirty="0" smtClean="0"/>
              <a:t>Today, we are discussing an </a:t>
            </a:r>
            <a:r>
              <a:rPr lang="en-US" altLang="en-US" u="sng" dirty="0" smtClean="0"/>
              <a:t>OVERVIEW</a:t>
            </a:r>
            <a:r>
              <a:rPr lang="en-US" altLang="en-US" dirty="0" smtClean="0"/>
              <a:t>… </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ox(in)">
                                      <p:cBhvr>
                                        <p:cTn id="7" dur="500"/>
                                        <p:tgtEl>
                                          <p:spTgt spid="30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075">
                                            <p:txEl>
                                              <p:pRg st="0" end="0"/>
                                            </p:txEl>
                                          </p:spTgt>
                                        </p:tgtEl>
                                        <p:attrNameLst>
                                          <p:attrName>style.visibility</p:attrName>
                                        </p:attrNameLst>
                                      </p:cBhvr>
                                      <p:to>
                                        <p:strVal val="visible"/>
                                      </p:to>
                                    </p:set>
                                    <p:animEffect transition="in" filter="checkerboard(across)">
                                      <p:cBhvr>
                                        <p:cTn id="12" dur="500"/>
                                        <p:tgtEl>
                                          <p:spTgt spid="30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8000" b="1" dirty="0" smtClean="0">
                <a:solidFill>
                  <a:srgbClr val="3333CC"/>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FRET  NOT…</a:t>
            </a:r>
            <a:endParaRPr lang="en-US" sz="8000" b="1" dirty="0">
              <a:solidFill>
                <a:srgbClr val="3333CC"/>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18435" name="Content Placeholder 2"/>
          <p:cNvSpPr>
            <a:spLocks noGrp="1"/>
          </p:cNvSpPr>
          <p:nvPr>
            <p:ph idx="1"/>
          </p:nvPr>
        </p:nvSpPr>
        <p:spPr/>
        <p:txBody>
          <a:bodyPr/>
          <a:lstStyle/>
          <a:p>
            <a:r>
              <a:rPr lang="en-US" altLang="en-US" dirty="0" smtClean="0"/>
              <a:t>Do not fall into some anxiety attack mode.  This project is not that difficult.  Actually, it is a pretty straightforward process if you just follow the steps given to you and stay on pace with the class.  As mentioned on the previous slide—</a:t>
            </a:r>
            <a:r>
              <a:rPr lang="en-US" altLang="en-US" u="sng" dirty="0" smtClean="0"/>
              <a:t>you already did some of the research needed for your project!</a:t>
            </a:r>
          </a:p>
        </p:txBody>
      </p:sp>
    </p:spTree>
  </p:cSld>
  <p:clrMapOvr>
    <a:masterClrMapping/>
  </p:clrMapOvr>
  <p:transition spd="slow">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310587" y="228600"/>
            <a:ext cx="86868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dirty="0"/>
              <a:t>We are not going into all of the little details today, but here’s an run-through of the main points.  The project will be divided into two main sections: 1) An informative/analytical ARTICLE based </a:t>
            </a:r>
            <a:r>
              <a:rPr lang="en-US" altLang="en-US" dirty="0" smtClean="0"/>
              <a:t>largely</a:t>
            </a:r>
            <a:r>
              <a:rPr lang="en-US" altLang="en-US" dirty="0" smtClean="0"/>
              <a:t> </a:t>
            </a:r>
            <a:r>
              <a:rPr lang="en-US" altLang="en-US" dirty="0"/>
              <a:t>on research that you gather, and 2) a PERSONAL piece that focuses </a:t>
            </a:r>
            <a:r>
              <a:rPr lang="en-US" altLang="en-US" dirty="0" smtClean="0"/>
              <a:t>largely on </a:t>
            </a:r>
            <a:r>
              <a:rPr lang="en-US" altLang="en-US" dirty="0"/>
              <a:t>you.</a:t>
            </a:r>
          </a:p>
        </p:txBody>
      </p:sp>
      <p:sp>
        <p:nvSpPr>
          <p:cNvPr id="4101" name="Text Box 5"/>
          <p:cNvSpPr txBox="1">
            <a:spLocks noChangeArrowheads="1"/>
          </p:cNvSpPr>
          <p:nvPr/>
        </p:nvSpPr>
        <p:spPr bwMode="auto">
          <a:xfrm>
            <a:off x="386787" y="4267200"/>
            <a:ext cx="8534400" cy="163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000" b="1" dirty="0">
                <a:latin typeface="Batang" panose="02030600000101010101" pitchFamily="18" charset="-127"/>
              </a:rPr>
              <a:t>Now, that’s the overview.  We will get into a little of the fine details today, but for the most part we just want to cover the big picture. We are just edging into it now, and the real work gets started </a:t>
            </a:r>
            <a:r>
              <a:rPr lang="en-US" altLang="en-US" sz="2000" b="1" dirty="0" smtClean="0">
                <a:latin typeface="Batang" panose="02030600000101010101" pitchFamily="18" charset="-127"/>
              </a:rPr>
              <a:t>in the next couple weeks. </a:t>
            </a:r>
            <a:r>
              <a:rPr lang="en-US" altLang="en-US" sz="2000" b="1" dirty="0">
                <a:latin typeface="Batang" panose="02030600000101010101" pitchFamily="18" charset="-127"/>
              </a:rPr>
              <a:t>So, let’s continue with the introduction.  Our theme for the project will be universal, though the elements individual.</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blinds(horizontal)">
                                      <p:cBhvr>
                                        <p:cTn id="7" dur="500"/>
                                        <p:tgtEl>
                                          <p:spTgt spid="410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4101">
                                            <p:txEl>
                                              <p:pRg st="0" end="0"/>
                                            </p:txEl>
                                          </p:spTgt>
                                        </p:tgtEl>
                                        <p:attrNameLst>
                                          <p:attrName>style.visibility</p:attrName>
                                        </p:attrNameLst>
                                      </p:cBhvr>
                                      <p:to>
                                        <p:strVal val="visible"/>
                                      </p:to>
                                    </p:set>
                                    <p:animEffect transition="in" filter="checkerboard(across)">
                                      <p:cBhvr>
                                        <p:cTn id="12" dur="500"/>
                                        <p:tgtEl>
                                          <p:spTgt spid="410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228600" y="304800"/>
            <a:ext cx="89154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8800" b="1" u="sng">
                <a:solidFill>
                  <a:srgbClr val="3333CC"/>
                </a:solidFill>
                <a:effectLst>
                  <a:outerShdw blurRad="38100" dist="38100" dir="2700000" algn="tl">
                    <a:srgbClr val="C0C0C0"/>
                  </a:outerShdw>
                </a:effectLst>
                <a:latin typeface="Arial" charset="0"/>
              </a:rPr>
              <a:t>Our Theme?</a:t>
            </a:r>
          </a:p>
        </p:txBody>
      </p:sp>
      <p:pic>
        <p:nvPicPr>
          <p:cNvPr id="5123" name="Picture 6" descr="what-is-fa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209800"/>
            <a:ext cx="5572125" cy="372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p:cTn id="7" dur="1000" fill="hold"/>
                                        <p:tgtEl>
                                          <p:spTgt spid="5123"/>
                                        </p:tgtEl>
                                        <p:attrNameLst>
                                          <p:attrName>ppt_w</p:attrName>
                                        </p:attrNameLst>
                                      </p:cBhvr>
                                      <p:tavLst>
                                        <p:tav tm="0">
                                          <p:val>
                                            <p:fltVal val="0"/>
                                          </p:val>
                                        </p:tav>
                                        <p:tav tm="100000">
                                          <p:val>
                                            <p:strVal val="#ppt_w"/>
                                          </p:val>
                                        </p:tav>
                                      </p:tavLst>
                                    </p:anim>
                                    <p:anim calcmode="lin" valueType="num">
                                      <p:cBhvr>
                                        <p:cTn id="8" dur="1000" fill="hold"/>
                                        <p:tgtEl>
                                          <p:spTgt spid="5123"/>
                                        </p:tgtEl>
                                        <p:attrNameLst>
                                          <p:attrName>ppt_h</p:attrName>
                                        </p:attrNameLst>
                                      </p:cBhvr>
                                      <p:tavLst>
                                        <p:tav tm="0">
                                          <p:val>
                                            <p:fltVal val="0"/>
                                          </p:val>
                                        </p:tav>
                                        <p:tav tm="100000">
                                          <p:val>
                                            <p:strVal val="#ppt_h"/>
                                          </p:val>
                                        </p:tav>
                                      </p:tavLst>
                                    </p:anim>
                                    <p:anim calcmode="lin" valueType="num">
                                      <p:cBhvr>
                                        <p:cTn id="9" dur="1000" fill="hold"/>
                                        <p:tgtEl>
                                          <p:spTgt spid="5123"/>
                                        </p:tgtEl>
                                        <p:attrNameLst>
                                          <p:attrName>style.rotation</p:attrName>
                                        </p:attrNameLst>
                                      </p:cBhvr>
                                      <p:tavLst>
                                        <p:tav tm="0">
                                          <p:val>
                                            <p:fltVal val="90"/>
                                          </p:val>
                                        </p:tav>
                                        <p:tav tm="100000">
                                          <p:val>
                                            <p:fltVal val="0"/>
                                          </p:val>
                                        </p:tav>
                                      </p:tavLst>
                                    </p:anim>
                                    <p:animEffect transition="in" filter="fade">
                                      <p:cBhvr>
                                        <p:cTn id="10" dur="1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6" descr="http://2.bp.blogspot.com/-4VEUwhdEFMM/TfKR1dYTToI/AAAAAAAAABQ/DHRGPmO7GvQ/s1600/fail-141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85800"/>
            <a:ext cx="5791200" cy="518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2691</TotalTime>
  <Words>1426</Words>
  <Application>Microsoft Office PowerPoint</Application>
  <PresentationFormat>On-screen Show (4:3)</PresentationFormat>
  <Paragraphs>87</Paragraphs>
  <Slides>22</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Batang</vt:lpstr>
      <vt:lpstr>Aharoni</vt:lpstr>
      <vt:lpstr>Arial</vt:lpstr>
      <vt:lpstr>Arial Narrow</vt:lpstr>
      <vt:lpstr>Berlin Sans FB Demi</vt:lpstr>
      <vt:lpstr>Bernard MT Condensed</vt:lpstr>
      <vt:lpstr>Birch Std</vt:lpstr>
      <vt:lpstr>Calibri</vt:lpstr>
      <vt:lpstr>Hobo Std</vt:lpstr>
      <vt:lpstr>MV Boli</vt:lpstr>
      <vt:lpstr>Default Design</vt:lpstr>
      <vt:lpstr>PowerPoint Presentation</vt:lpstr>
      <vt:lpstr>Oh Yeah…</vt:lpstr>
      <vt:lpstr>PowerPoint Presentation</vt:lpstr>
      <vt:lpstr>THE JUNIOR RESEARCH PAPER!</vt:lpstr>
      <vt:lpstr>Actually, It’s Called The Junior  Research Project!</vt:lpstr>
      <vt:lpstr>FRET  NOT…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BGISD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Oh Yeah…</dc:title>
  <dc:creator>Tucker</dc:creator>
  <cp:lastModifiedBy>Jeremy Tucker</cp:lastModifiedBy>
  <cp:revision>60</cp:revision>
  <dcterms:created xsi:type="dcterms:W3CDTF">2009-03-03T13:41:10Z</dcterms:created>
  <dcterms:modified xsi:type="dcterms:W3CDTF">2015-04-21T20:34:21Z</dcterms:modified>
</cp:coreProperties>
</file>