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6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78332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6350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49961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39111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7913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6912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689676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708968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5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869874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51959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2105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83673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6070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8135082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71487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56756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8776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99715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334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793200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329950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65059"/>
      </p:ext>
    </p:extLst>
  </p:cSld>
  <p:clrMapOvr>
    <a:masterClrMapping/>
  </p:clrMapOvr>
  <p:transition spd="med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14507"/>
      </p:ext>
    </p:extLst>
  </p:cSld>
  <p:clrMapOvr>
    <a:masterClrMapping/>
  </p:clrMapOvr>
  <p:transition spd="med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8258"/>
      </p:ext>
    </p:extLst>
  </p:cSld>
  <p:clrMapOvr>
    <a:masterClrMapping/>
  </p:clrMapOvr>
  <p:transition spd="med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3357"/>
      </p:ext>
    </p:extLst>
  </p:cSld>
  <p:clrMapOvr>
    <a:masterClrMapping/>
  </p:clrMapOvr>
  <p:transition spd="med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8743280"/>
      </p:ext>
    </p:extLst>
  </p:cSld>
  <p:clrMapOvr>
    <a:masterClrMapping/>
  </p:clrMapOvr>
  <p:transition spd="med"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28717"/>
      </p:ext>
    </p:extLst>
  </p:cSld>
  <p:clrMapOvr>
    <a:masterClrMapping/>
  </p:clrMapOvr>
  <p:transition spd="med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227"/>
      </p:ext>
    </p:extLst>
  </p:cSld>
  <p:clrMapOvr>
    <a:masterClrMapping/>
  </p:clrMapOvr>
  <p:transition spd="med"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24502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55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957445"/>
      </p:ext>
    </p:extLst>
  </p:cSld>
  <p:clrMapOvr>
    <a:masterClrMapping/>
  </p:clrMapOvr>
  <p:transition spd="med"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5619925"/>
      </p:ext>
    </p:extLst>
  </p:cSld>
  <p:clrMapOvr>
    <a:masterClrMapping/>
  </p:clrMapOvr>
  <p:transition spd="med"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4781844"/>
      </p:ext>
    </p:extLst>
  </p:cSld>
  <p:clrMapOvr>
    <a:masterClrMapping/>
  </p:clrMapOvr>
  <p:transition spd="med"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06307"/>
      </p:ext>
    </p:extLst>
  </p:cSld>
  <p:clrMapOvr>
    <a:masterClrMapping/>
  </p:clrMapOvr>
  <p:transition spd="med"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89550"/>
      </p:ext>
    </p:extLst>
  </p:cSld>
  <p:clrMapOvr>
    <a:masterClrMapping/>
  </p:clrMapOvr>
  <p:transition spd="med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39924"/>
      </p:ext>
    </p:extLst>
  </p:cSld>
  <p:clrMapOvr>
    <a:masterClrMapping/>
  </p:clrMapOvr>
  <p:transition spd="med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96103"/>
      </p:ext>
    </p:extLst>
  </p:cSld>
  <p:clrMapOvr>
    <a:masterClrMapping/>
  </p:clrMapOvr>
  <p:transition spd="med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21668"/>
      </p:ext>
    </p:extLst>
  </p:cSld>
  <p:clrMapOvr>
    <a:masterClrMapping/>
  </p:clrMapOvr>
  <p:transition spd="med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19839"/>
      </p:ext>
    </p:extLst>
  </p:cSld>
  <p:clrMapOvr>
    <a:masterClrMapping/>
  </p:clrMapOvr>
  <p:transition spd="med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34145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730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33437"/>
      </p:ext>
    </p:extLst>
  </p:cSld>
  <p:clrMapOvr>
    <a:masterClrMapping/>
  </p:clrMapOvr>
  <p:transition spd="med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02183"/>
      </p:ext>
    </p:extLst>
  </p:cSld>
  <p:clrMapOvr>
    <a:masterClrMapping/>
  </p:clrMapOvr>
  <p:transition spd="med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325874"/>
      </p:ext>
    </p:extLst>
  </p:cSld>
  <p:clrMapOvr>
    <a:masterClrMapping/>
  </p:clrMapOvr>
  <p:transition spd="med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7725573"/>
      </p:ext>
    </p:extLst>
  </p:cSld>
  <p:clrMapOvr>
    <a:masterClrMapping/>
  </p:clrMapOvr>
  <p:transition spd="med"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39584"/>
      </p:ext>
    </p:extLst>
  </p:cSld>
  <p:clrMapOvr>
    <a:masterClrMapping/>
  </p:clrMapOvr>
  <p:transition spd="med"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34423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EF3C-4F01-4C38-BFFD-78D9CD14F1D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E4E3-39FA-4B3C-89F8-F5880555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0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bg                                                             00000010CD's HD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20396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304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3333CC"/>
                </a:solidFill>
                <a:latin typeface="Comic Sans MS" charset="0"/>
                <a:cs typeface="Arial" panose="020B0604020202020204" pitchFamily="34" charset="0"/>
              </a:rPr>
              <a:t>DIAGRAMMING SENTENCES</a:t>
            </a:r>
            <a:endParaRPr lang="en-US" altLang="en-US" sz="3200" b="1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7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utoUpdateAnimBg="0"/>
      <p:bldP spid="1038" grpId="1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bg                                                             00000010CD's HD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20396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304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3333CC"/>
                </a:solidFill>
                <a:latin typeface="Comic Sans MS" charset="0"/>
                <a:cs typeface="Arial" panose="020B0604020202020204" pitchFamily="34" charset="0"/>
              </a:rPr>
              <a:t>DIAGRAMMING SENTENCES</a:t>
            </a:r>
            <a:endParaRPr lang="en-US" altLang="en-US" sz="3200" b="1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8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bg                                                             00000010CD's HD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20396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304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3333CC"/>
                </a:solidFill>
                <a:latin typeface="Comic Sans MS" charset="0"/>
                <a:cs typeface="Arial" panose="020B0604020202020204" pitchFamily="34" charset="0"/>
              </a:rPr>
              <a:t>DIAGRAMMING SENTENCES</a:t>
            </a:r>
            <a:endParaRPr lang="en-US" altLang="en-US" sz="3200" b="1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9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bg                                                             00000010CD's HD                        ABA78158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0"/>
            <a:ext cx="120396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0" y="304801"/>
            <a:ext cx="1219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>
                <a:solidFill>
                  <a:srgbClr val="3333CC"/>
                </a:solidFill>
                <a:latin typeface="Comic Sans MS" charset="0"/>
                <a:cs typeface="Arial" panose="020B0604020202020204" pitchFamily="34" charset="0"/>
              </a:rPr>
              <a:t>DIAGRAMMING SENTENCES</a:t>
            </a:r>
            <a:endParaRPr lang="en-US" altLang="en-US" sz="3200" b="1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8.xml"/><Relationship Id="rId4" Type="http://schemas.openxmlformats.org/officeDocument/2006/relationships/hyperlink" Target="http://cctc.commnet.edu/HP/pages/darling/grammar/definitions.htm#objec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ctc.commnet.edu/HP/pages/darling/grammar/definitions.htm#subject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Relationship Id="rId4" Type="http://schemas.openxmlformats.org/officeDocument/2006/relationships/hyperlink" Target="http://cctc.commnet.edu/HP/pages/darling/grammar/definitions.htm#predicate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19200" y="1462385"/>
            <a:ext cx="97536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S</a:t>
            </a:r>
            <a:r>
              <a:rPr lang="en-US" alt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entence diagrams provide </a:t>
            </a:r>
            <a:r>
              <a:rPr lang="en-US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a way of visually picking apart the types of words in a </a:t>
            </a:r>
            <a:r>
              <a:rPr lang="en-US" alt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sentence. </a:t>
            </a:r>
            <a:r>
              <a:rPr lang="en-US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By placing the various parts of a sentence in relation to the basic subject-verb relationship, we can see how the parts fit together and how the makeup of a sentence branches out.  </a:t>
            </a:r>
            <a:r>
              <a:rPr lang="en-US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Most students who work at diagramming sentences derive a clearer understanding of </a:t>
            </a:r>
            <a:r>
              <a:rPr lang="en-US" alt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which types of words do what in a sentence.  </a:t>
            </a:r>
            <a:r>
              <a:rPr lang="en-US" alt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And, some just enjoy the “puzzle” aspect of putting together a sentence diagram. </a:t>
            </a:r>
            <a:r>
              <a:rPr lang="en-US" alt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Mr. Tucker actually got a lot of dates in college impressing the ladies at campus grammar parties.  Word up!</a:t>
            </a:r>
            <a:endParaRPr lang="en-US" altLang="en-US" sz="30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585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81200" y="1905001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We begin, naturally, with the representation of a very simple sentence: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52800" y="2819400"/>
            <a:ext cx="274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Boys lie.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3505201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We will place the subject-verb relationship on a straight horizontal line . . . 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724400" y="4953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53000" y="4572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 Boys             lie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90800" y="5486401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and separate the subject from its verb with a short vertical line extending through the horizontal line.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246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6477001" y="4076700"/>
            <a:ext cx="3363913" cy="1943100"/>
          </a:xfrm>
          <a:custGeom>
            <a:avLst/>
            <a:gdLst>
              <a:gd name="T0" fmla="*/ 2147483647 w 2119"/>
              <a:gd name="T1" fmla="*/ 2147483647 h 1224"/>
              <a:gd name="T2" fmla="*/ 2147483647 w 2119"/>
              <a:gd name="T3" fmla="*/ 1633061250 h 1224"/>
              <a:gd name="T4" fmla="*/ 2147483647 w 2119"/>
              <a:gd name="T5" fmla="*/ 786288750 h 1224"/>
              <a:gd name="T6" fmla="*/ 2147483647 w 2119"/>
              <a:gd name="T7" fmla="*/ 181451250 h 1224"/>
              <a:gd name="T8" fmla="*/ 2056447806 w 2119"/>
              <a:gd name="T9" fmla="*/ 60483750 h 1224"/>
              <a:gd name="T10" fmla="*/ 362902554 w 2119"/>
              <a:gd name="T11" fmla="*/ 544353750 h 1224"/>
              <a:gd name="T12" fmla="*/ 0 w 2119"/>
              <a:gd name="T13" fmla="*/ 786288750 h 12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19" h="1224">
                <a:moveTo>
                  <a:pt x="1968" y="1224"/>
                </a:moveTo>
                <a:cubicBezTo>
                  <a:pt x="2043" y="1011"/>
                  <a:pt x="2119" y="799"/>
                  <a:pt x="2112" y="648"/>
                </a:cubicBezTo>
                <a:cubicBezTo>
                  <a:pt x="2104" y="496"/>
                  <a:pt x="2047" y="407"/>
                  <a:pt x="1920" y="312"/>
                </a:cubicBezTo>
                <a:cubicBezTo>
                  <a:pt x="1792" y="216"/>
                  <a:pt x="1528" y="120"/>
                  <a:pt x="1344" y="72"/>
                </a:cubicBezTo>
                <a:cubicBezTo>
                  <a:pt x="1160" y="24"/>
                  <a:pt x="1016" y="0"/>
                  <a:pt x="816" y="24"/>
                </a:cubicBezTo>
                <a:cubicBezTo>
                  <a:pt x="616" y="48"/>
                  <a:pt x="280" y="167"/>
                  <a:pt x="144" y="216"/>
                </a:cubicBezTo>
                <a:cubicBezTo>
                  <a:pt x="7" y="264"/>
                  <a:pt x="3" y="288"/>
                  <a:pt x="0" y="31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75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  <p:bldP spid="5125" grpId="0" autoUpdateAnimBg="0"/>
      <p:bldP spid="5126" grpId="0" animBg="1"/>
      <p:bldP spid="5127" grpId="0" build="p" autoUpdateAnimBg="0"/>
      <p:bldP spid="5129" grpId="0" build="p" autoUpdateAnimBg="0"/>
      <p:bldP spid="5130" grpId="0" animBg="1"/>
      <p:bldP spid="5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9900" y="1836003"/>
            <a:ext cx="109601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For now, the only words we are going to worry about diagramming are those that have covered in our parts of speech studies.  </a:t>
            </a:r>
            <a:r>
              <a:rPr lang="en-US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(We will add to the list as we continue learning.)</a:t>
            </a:r>
            <a:endParaRPr lang="en-US" altLang="en-US" sz="18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40100" y="2891135"/>
            <a:ext cx="5016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Some boys always lie to girls.</a:t>
            </a:r>
            <a:endParaRPr lang="en-US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3505201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We 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still pick out 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the 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subject and the verb. 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724400" y="4953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53000" y="4572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boys             </a:t>
            </a: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lie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68300" y="6116934"/>
            <a:ext cx="754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For now we ignore the other parts of the sentence.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246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9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  <p:bldP spid="5125" grpId="0" autoUpdateAnimBg="0"/>
      <p:bldP spid="5127" grpId="0" build="p" autoUpdateAnimBg="0"/>
      <p:bldP spid="512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81200" y="1219201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A </a:t>
            </a: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  <a:hlinkClick r:id="rId4"/>
              </a:rPr>
              <a:t>direct object</a:t>
            </a: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 follows the verb on the horizontal line; it is separated from the verb by a vertical line that does </a:t>
            </a:r>
            <a:r>
              <a:rPr lang="en-US" altLang="en-US" b="1" u="sng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not</a:t>
            </a:r>
            <a:r>
              <a:rPr lang="en-US" altLang="en-US" b="1" dirty="0">
                <a:solidFill>
                  <a:schemeClr val="bg2">
                    <a:lumMod val="75000"/>
                  </a:schemeClr>
                </a:solidFill>
                <a:cs typeface="Arial" panose="020B0604020202020204" pitchFamily="34" charset="0"/>
              </a:rPr>
              <a:t> go through the horizontal line.</a:t>
            </a:r>
            <a:endParaRPr lang="en-US" altLang="en-US" dirty="0">
              <a:solidFill>
                <a:schemeClr val="bg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19400" y="2514600"/>
            <a:ext cx="6096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Cats eat mice.</a:t>
            </a:r>
            <a:endParaRPr lang="en-US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429000" y="38862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029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1400" y="3505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Cats        </a:t>
            </a: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       eat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543800" y="3505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mice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2390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7391401" y="1981200"/>
            <a:ext cx="1687513" cy="1524000"/>
          </a:xfrm>
          <a:custGeom>
            <a:avLst/>
            <a:gdLst>
              <a:gd name="T0" fmla="*/ 120967536 w 1063"/>
              <a:gd name="T1" fmla="*/ 0 h 960"/>
              <a:gd name="T2" fmla="*/ 2147483647 w 1063"/>
              <a:gd name="T3" fmla="*/ 725805000 h 960"/>
              <a:gd name="T4" fmla="*/ 2147483647 w 1063"/>
              <a:gd name="T5" fmla="*/ 1451610000 h 960"/>
              <a:gd name="T6" fmla="*/ 1088707823 w 1063"/>
              <a:gd name="T7" fmla="*/ 2056447500 h 960"/>
              <a:gd name="T8" fmla="*/ 0 w 1063"/>
              <a:gd name="T9" fmla="*/ 2147483647 h 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3" h="960">
                <a:moveTo>
                  <a:pt x="48" y="0"/>
                </a:moveTo>
                <a:cubicBezTo>
                  <a:pt x="404" y="96"/>
                  <a:pt x="760" y="192"/>
                  <a:pt x="912" y="288"/>
                </a:cubicBezTo>
                <a:cubicBezTo>
                  <a:pt x="1063" y="383"/>
                  <a:pt x="1040" y="488"/>
                  <a:pt x="960" y="576"/>
                </a:cubicBezTo>
                <a:cubicBezTo>
                  <a:pt x="880" y="664"/>
                  <a:pt x="591" y="752"/>
                  <a:pt x="432" y="816"/>
                </a:cubicBezTo>
                <a:cubicBezTo>
                  <a:pt x="272" y="879"/>
                  <a:pt x="136" y="919"/>
                  <a:pt x="0" y="96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700" y="4864100"/>
            <a:ext cx="1121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if the sentence grows:</a:t>
            </a:r>
          </a:p>
          <a:p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Cats sometimes eat little furry mice in the shower.</a:t>
            </a:r>
          </a:p>
          <a:p>
            <a:r>
              <a:rPr lang="en-US" dirty="0" smtClean="0"/>
              <a:t>The diagram would still look the same for us right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2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nimBg="1"/>
      <p:bldP spid="7173" grpId="0" animBg="1"/>
      <p:bldP spid="7174" grpId="0" build="p" autoUpdateAnimBg="0"/>
      <p:bldP spid="7179" grpId="0" build="p" autoUpdateAnimBg="0"/>
      <p:bldP spid="7181" grpId="0" animBg="1"/>
      <p:bldP spid="7184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46100" y="1492251"/>
            <a:ext cx="10782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With compound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  <a:hlinkClick r:id="rId3"/>
              </a:rPr>
              <a:t>subjects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 and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  <a:hlinkClick r:id="rId4"/>
              </a:rPr>
              <a:t>predicates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, the sentence diagram </a:t>
            </a:r>
            <a:r>
              <a:rPr lang="en-US" altLang="en-US" b="1" dirty="0" smtClean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can </a:t>
            </a: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branch out.</a:t>
            </a: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0" y="2133601"/>
            <a:ext cx="7391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Caleb and Nathan are eating pizza and corn.</a:t>
            </a:r>
            <a:endParaRPr lang="en-US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2098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362200" y="3048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  Caleb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286000" y="4648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451100" y="4267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Nathan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44196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V="1">
            <a:off x="4495800" y="4114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029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0292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257800" y="3733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are eating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419600" y="3429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 rot="-5400000">
            <a:off x="3771900" y="36195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72390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7239000" y="3505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7239000" y="4114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7848600" y="3505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77724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80010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pizza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8077200" y="4267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corn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78486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 rot="5400000">
            <a:off x="7505700" y="40005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12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"/>
                                        <p:tgtEl>
                                          <p:spTgt spid="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75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75"/>
                                        <p:tgtEl>
                                          <p:spTgt spid="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75"/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75"/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32" grpId="0" animBg="1"/>
      <p:bldP spid="9233" grpId="0" build="p" autoUpdateAnimBg="0"/>
      <p:bldP spid="9239" grpId="0" animBg="1"/>
      <p:bldP spid="9240" grpId="0" build="p" autoUpdateAnimBg="0"/>
      <p:bldP spid="9243" grpId="0" animBg="1"/>
      <p:bldP spid="9244" grpId="0" animBg="1"/>
      <p:bldP spid="9245" grpId="0" animBg="1"/>
      <p:bldP spid="9246" grpId="0" animBg="1"/>
      <p:bldP spid="9247" grpId="0" build="p" autoUpdateAnimBg="0"/>
      <p:bldP spid="9249" grpId="0" animBg="1"/>
      <p:bldP spid="9250" grpId="0" build="p" autoUpdateAnimBg="0"/>
      <p:bldP spid="9253" grpId="0" animBg="1"/>
      <p:bldP spid="9254" grpId="0" animBg="1"/>
      <p:bldP spid="9255" grpId="0" animBg="1"/>
      <p:bldP spid="9256" grpId="0" animBg="1"/>
      <p:bldP spid="9257" grpId="0" animBg="1"/>
      <p:bldP spid="9258" grpId="0" build="p" autoUpdateAnimBg="0"/>
      <p:bldP spid="9259" grpId="0" build="p" autoUpdateAnimBg="0"/>
      <p:bldP spid="9260" grpId="0" animBg="1"/>
      <p:bldP spid="92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81200" y="12192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tx2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Compound verbs are put on branches in a similar fashion.</a:t>
            </a:r>
            <a:endParaRPr lang="en-US" altLang="en-US" dirty="0">
              <a:solidFill>
                <a:schemeClr val="tx2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54200" y="2035966"/>
            <a:ext cx="934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 cow and the giraffe are kicking and punching Andrew.</a:t>
            </a:r>
            <a:endParaRPr lang="en-US" alt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098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62200" y="3048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  cow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286000" y="4648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38400" y="4267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  giraffe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419600" y="3429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4495800" y="4114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029200" y="3657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4419600" y="3429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 rot="-5400000">
            <a:off x="3771900" y="36195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8229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5029200" y="3505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029200" y="4114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638800" y="3505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5562600" y="4648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7912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cs typeface="Arial" panose="020B0604020202020204" pitchFamily="34" charset="0"/>
              </a:rPr>
              <a:t>are </a:t>
            </a: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kicking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5867400" y="4267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punching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5638800" y="3505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 rot="5400000">
            <a:off x="5295900" y="40005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696200" y="3505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flipV="1">
            <a:off x="78486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8229600" y="4038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534400" y="3657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Andrew</a:t>
            </a:r>
            <a:endParaRPr lang="en-US" altLang="en-US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0" y="0"/>
            <a:ext cx="12192000" cy="128270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381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 w="lg" len="lg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22400" y="179685"/>
            <a:ext cx="974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rgbClr val="92D050"/>
                  </a:glow>
                </a:effectLst>
                <a:latin typeface="Bauhaus 93" panose="04030905020B02020C02" pitchFamily="82" charset="0"/>
              </a:rPr>
              <a:t>DIAGRAMMING   SENTENCES</a:t>
            </a:r>
            <a:endParaRPr lang="en-US" sz="5400" dirty="0">
              <a:effectLst>
                <a:glow rad="101600">
                  <a:srgbClr val="92D050"/>
                </a:glo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75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75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75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75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75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nimBg="1"/>
      <p:bldP spid="10245" grpId="0" build="p" autoUpdateAnimBg="0"/>
      <p:bldP spid="10248" grpId="0" animBg="1"/>
      <p:bldP spid="10249" grpId="0" build="p" autoUpdateAnimBg="0"/>
      <p:bldP spid="10252" grpId="0" animBg="1"/>
      <p:bldP spid="10253" grpId="0" animBg="1"/>
      <p:bldP spid="10255" grpId="0" animBg="1"/>
      <p:bldP spid="10257" grpId="0" animBg="1"/>
      <p:bldP spid="10258" grpId="0" build="p" autoUpdateAnimBg="0"/>
      <p:bldP spid="10259" grpId="0" animBg="1"/>
      <p:bldP spid="10260" grpId="0" animBg="1"/>
      <p:bldP spid="10261" grpId="0" animBg="1"/>
      <p:bldP spid="10262" grpId="0" animBg="1"/>
      <p:bldP spid="10263" grpId="0" animBg="1"/>
      <p:bldP spid="10264" grpId="0" build="p" autoUpdateAnimBg="0"/>
      <p:bldP spid="10265" grpId="0" build="p" autoUpdateAnimBg="0"/>
      <p:bldP spid="10266" grpId="0" animBg="1"/>
      <p:bldP spid="10267" grpId="0" build="p" autoUpdateAnimBg="0"/>
      <p:bldP spid="10268" grpId="0" animBg="1"/>
      <p:bldP spid="10270" grpId="0" animBg="1"/>
      <p:bldP spid="10271" grpId="0" animBg="1"/>
      <p:bldP spid="1027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D600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D600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D600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D600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arrow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377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Bauhaus 93</vt:lpstr>
      <vt:lpstr>Calibri</vt:lpstr>
      <vt:lpstr>Calibri Light</vt:lpstr>
      <vt:lpstr>Comic Sans MS</vt:lpstr>
      <vt:lpstr>Times</vt:lpstr>
      <vt:lpstr>Office Theme</vt:lpstr>
      <vt:lpstr>Blank Presentation</vt:lpstr>
      <vt:lpstr>1_Blank Presentation</vt:lpstr>
      <vt:lpstr>2_Blank Presentation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BGISD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Tucker</dc:creator>
  <cp:lastModifiedBy>Jeremy Tucker</cp:lastModifiedBy>
  <cp:revision>7</cp:revision>
  <dcterms:created xsi:type="dcterms:W3CDTF">2015-01-30T13:52:59Z</dcterms:created>
  <dcterms:modified xsi:type="dcterms:W3CDTF">2015-01-30T19:52:45Z</dcterms:modified>
</cp:coreProperties>
</file>