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6"/>
  </p:notesMasterIdLst>
  <p:sldIdLst>
    <p:sldId id="340" r:id="rId3"/>
    <p:sldId id="256" r:id="rId4"/>
    <p:sldId id="312" r:id="rId5"/>
    <p:sldId id="317" r:id="rId6"/>
    <p:sldId id="275" r:id="rId7"/>
    <p:sldId id="278" r:id="rId8"/>
    <p:sldId id="279" r:id="rId9"/>
    <p:sldId id="306" r:id="rId10"/>
    <p:sldId id="339" r:id="rId11"/>
    <p:sldId id="258" r:id="rId12"/>
    <p:sldId id="263" r:id="rId13"/>
    <p:sldId id="305" r:id="rId14"/>
    <p:sldId id="310" r:id="rId15"/>
    <p:sldId id="307" r:id="rId16"/>
    <p:sldId id="308" r:id="rId17"/>
    <p:sldId id="260" r:id="rId18"/>
    <p:sldId id="311" r:id="rId19"/>
    <p:sldId id="265" r:id="rId20"/>
    <p:sldId id="291" r:id="rId21"/>
    <p:sldId id="309" r:id="rId22"/>
    <p:sldId id="314" r:id="rId23"/>
    <p:sldId id="257" r:id="rId24"/>
    <p:sldId id="268" r:id="rId25"/>
    <p:sldId id="269" r:id="rId26"/>
    <p:sldId id="293" r:id="rId27"/>
    <p:sldId id="270" r:id="rId28"/>
    <p:sldId id="303" r:id="rId29"/>
    <p:sldId id="315" r:id="rId30"/>
    <p:sldId id="316" r:id="rId31"/>
    <p:sldId id="299" r:id="rId32"/>
    <p:sldId id="295" r:id="rId33"/>
    <p:sldId id="313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1" r:id="rId48"/>
    <p:sldId id="332" r:id="rId49"/>
    <p:sldId id="333" r:id="rId50"/>
    <p:sldId id="334" r:id="rId51"/>
    <p:sldId id="335" r:id="rId52"/>
    <p:sldId id="336" r:id="rId53"/>
    <p:sldId id="337" r:id="rId54"/>
    <p:sldId id="338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837D"/>
    <a:srgbClr val="AEA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14FFC-B369-45E0-8887-D3C78AE9F713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52B0F-8118-4B6A-A0EC-39F31487C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92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41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06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81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51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3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516A5-865F-456B-97D8-8C9A9FFC2565}" type="datetimeFigureOut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F4CD7-A1D7-4EAE-BD3A-56D599A90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63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8464F-DD36-45D4-95B4-1AF7BF2D9498}" type="datetimeFigureOut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85924-9B68-49DE-AF8E-2E4635882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18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BD6A4-F85D-4C22-AA28-358796BF1F60}" type="datetimeFigureOut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D35CB-A4C9-45F2-A418-B34E83189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15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ABF0C-FC44-4763-827D-BCA6BCB579C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98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5758D-8701-4DDD-9C5E-695BDDAFEC9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704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331BA-EA68-41E7-B5CB-C3DF58DD8AD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406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9EFE6-E57F-4ED7-85E1-2F54229E870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260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08D17-B1AD-4E18-AE1C-36B5C34522E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34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9240E-44B1-4A4C-965C-CF187087FFE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98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6A98C-C95D-4AB2-BD02-5AD7143362B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482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988FB-DB8C-4448-8C30-6FB9FF7D29E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75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0E4D7-E617-4E9D-9DC7-A4020947A481}" type="datetimeFigureOut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3A863-E4F3-4B28-8CBC-D733D1237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21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41368-F4FB-410A-A6AD-1B13ADF6CF1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573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6209D-777D-4736-8068-51646EE7C6A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084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5C93A-B226-40F4-BA5B-C19559BD11D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96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8B7B1-0056-46A7-97D8-0438B19DA956}" type="datetimeFigureOut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0EF99-384B-4427-90EA-D0351EC30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2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7CA3F-F901-4EE1-A86C-37DE419025B1}" type="datetimeFigureOut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BD2D2-7854-4F6C-8A55-6A7FFFD60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13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7DDFB-EB02-4259-A6C4-B75DF7B8022C}" type="datetimeFigureOut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946C5-8D81-4691-9FCD-A4D16CC8D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8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EC752-7D5E-4DEE-B467-E727CAF8B077}" type="datetimeFigureOut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D131C-AC67-43E8-BE80-B52BD6409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5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9332E-F51D-4C28-967D-236A32FD5CEE}" type="datetimeFigureOut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FCEF2-4C1A-4A56-9AA0-B03D95D52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5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55977-2C8F-41DA-9539-6CF42029D825}" type="datetimeFigureOut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96DCC-9808-4C45-BD19-95DC2F482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7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05D31-97FB-42E7-BAE5-C74C2E2C1D5B}" type="datetimeFigureOut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35EE0-6109-4E38-B9DD-7F09091A1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7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7E247B-02BB-4A08-AB53-18B6BF532689}" type="datetimeFigureOut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A98385-4F47-4ADE-B875-2DC6236E4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7345F3F-A2A4-4544-8EC3-BD8CF61639D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7413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://www.actstudent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9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ACT: Test Structure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English Section</a:t>
            </a:r>
          </a:p>
          <a:p>
            <a:r>
              <a:rPr lang="en-US" dirty="0" smtClean="0"/>
              <a:t>Measures standard written English and rhetorical skills</a:t>
            </a:r>
          </a:p>
          <a:p>
            <a:r>
              <a:rPr lang="en-US" dirty="0" smtClean="0"/>
              <a:t>75 questions</a:t>
            </a:r>
          </a:p>
          <a:p>
            <a:r>
              <a:rPr lang="en-US" dirty="0" smtClean="0"/>
              <a:t>45 minutes</a:t>
            </a:r>
          </a:p>
          <a:p>
            <a:pPr>
              <a:buFont typeface="Arial" charset="0"/>
              <a:buNone/>
            </a:pPr>
            <a:endParaRPr lang="en-US" sz="1100" dirty="0" smtClean="0"/>
          </a:p>
          <a:p>
            <a:pPr>
              <a:buFont typeface="Arial" charset="0"/>
              <a:buNone/>
            </a:pPr>
            <a:endParaRPr lang="en-US" sz="1400" dirty="0" smtClean="0"/>
          </a:p>
          <a:p>
            <a:pPr>
              <a:buFont typeface="Arial" charset="0"/>
              <a:buNone/>
            </a:pPr>
            <a:endParaRPr lang="en-US" sz="1400" dirty="0" smtClean="0"/>
          </a:p>
          <a:p>
            <a:pPr>
              <a:buFont typeface="Arial" charset="0"/>
              <a:buNone/>
            </a:pPr>
            <a:endParaRPr lang="en-US" sz="1400" dirty="0" smtClean="0"/>
          </a:p>
          <a:p>
            <a:pPr>
              <a:buFont typeface="Arial" charset="0"/>
              <a:buNone/>
            </a:pPr>
            <a:endParaRPr lang="en-US" sz="1400" dirty="0" smtClean="0"/>
          </a:p>
        </p:txBody>
      </p:sp>
      <p:pic>
        <p:nvPicPr>
          <p:cNvPr id="7174" name="Picture 4" descr="C:\Documents and Settings\efudd\Local Settings\Temporary Internet Files\Content.IE5\RLXXECXA\MPj0442495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0"/>
            <a:ext cx="35401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5" descr="C:\Documents and Settings\efudd\Local Settings\Temporary Internet Files\Content.IE5\39SFWHMA\MPj0442242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03555"/>
            <a:ext cx="15621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</a:t>
            </a:r>
            <a:r>
              <a:rPr lang="en-US" u="sng" dirty="0" smtClean="0"/>
              <a:t>English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test consists of five prose passages, each one accompanied by multiple-choice test questions. Different passage types are included to provide variety.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Questions ask about an underlined portion, a section of the passage, or the passage as a whole.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Many questions include </a:t>
            </a:r>
            <a:r>
              <a:rPr lang="en-US" b="1" dirty="0" smtClean="0"/>
              <a:t>"NO CHANGE"</a:t>
            </a:r>
            <a:r>
              <a:rPr lang="en-US" dirty="0" smtClean="0"/>
              <a:t> to the underlined portion or the passage as one of the choices.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/>
              <a:t>www.act.org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8196" name="Picture 2" descr="C:\Documents and Settings\efudd\Local Settings\Temporary Internet Files\Content.IE5\39SFWHMA\MCj0442132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13604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 descr="C:\Documents and Settings\efudd\Local Settings\Temporary Internet Files\Content.IE5\52SYKWP8\MPj0443608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"/>
            <a:ext cx="182403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 descr="C:\Documents and Settings\efudd\Local Settings\Temporary Internet Files\Content.IE5\52SYKWP8\MCj0303675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791200"/>
            <a:ext cx="8334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304800"/>
            <a:ext cx="8001000" cy="1216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Structure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66738" y="1752600"/>
            <a:ext cx="8001000" cy="4267200"/>
          </a:xfrm>
          <a:ln/>
        </p:spPr>
        <p:txBody>
          <a:bodyPr/>
          <a:lstStyle/>
          <a:p>
            <a:pPr marL="468313" indent="-468313">
              <a:lnSpc>
                <a:spcPct val="90000"/>
              </a:lnSpc>
              <a:spcBef>
                <a:spcPts val="650"/>
              </a:spcBef>
              <a:buClr>
                <a:srgbClr val="CC0000"/>
              </a:buClr>
              <a:buSzPct val="65000"/>
              <a:buFont typeface="Wingdings" charset="2"/>
              <a:buChar char="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600"/>
              <a:t>75 questions	</a:t>
            </a:r>
          </a:p>
          <a:p>
            <a:pPr marL="906463" lvl="1" indent="-436563">
              <a:lnSpc>
                <a:spcPct val="90000"/>
              </a:lnSpc>
              <a:spcBef>
                <a:spcPts val="550"/>
              </a:spcBef>
              <a:buClr>
                <a:srgbClr val="CC0000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/>
              <a:t>Usage/Mechanics: 40</a:t>
            </a:r>
          </a:p>
          <a:p>
            <a:pPr marL="1303338" lvl="2" indent="-393700">
              <a:lnSpc>
                <a:spcPct val="90000"/>
              </a:lnSpc>
              <a:spcBef>
                <a:spcPts val="525"/>
              </a:spcBef>
              <a:buClr>
                <a:srgbClr val="CC0000"/>
              </a:buClr>
              <a:buSzPct val="60000"/>
              <a:buFont typeface="Wingdings" charset="2"/>
              <a:buChar char="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100"/>
              <a:t>Punctuation: 10</a:t>
            </a:r>
          </a:p>
          <a:p>
            <a:pPr marL="1303338" lvl="2" indent="-393700">
              <a:lnSpc>
                <a:spcPct val="90000"/>
              </a:lnSpc>
              <a:spcBef>
                <a:spcPts val="525"/>
              </a:spcBef>
              <a:buClr>
                <a:srgbClr val="CC0000"/>
              </a:buClr>
              <a:buSzPct val="60000"/>
              <a:buFont typeface="Wingdings" charset="2"/>
              <a:buChar char="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100"/>
              <a:t>Basic Grammar and Usage: 12</a:t>
            </a:r>
          </a:p>
          <a:p>
            <a:pPr marL="1303338" lvl="2" indent="-393700">
              <a:lnSpc>
                <a:spcPct val="90000"/>
              </a:lnSpc>
              <a:spcBef>
                <a:spcPts val="525"/>
              </a:spcBef>
              <a:buClr>
                <a:srgbClr val="CC0000"/>
              </a:buClr>
              <a:buSzPct val="60000"/>
              <a:buFont typeface="Wingdings" charset="2"/>
              <a:buChar char="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100"/>
              <a:t>Sentence Structure: 18</a:t>
            </a:r>
          </a:p>
          <a:p>
            <a:pPr marL="906463" lvl="1" indent="-436563">
              <a:lnSpc>
                <a:spcPct val="90000"/>
              </a:lnSpc>
              <a:spcBef>
                <a:spcPts val="550"/>
              </a:spcBef>
              <a:buClr>
                <a:srgbClr val="CC0000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/>
              <a:t>Rhetorical Skills 35</a:t>
            </a:r>
          </a:p>
          <a:p>
            <a:pPr marL="1303338" lvl="2" indent="-393700">
              <a:lnSpc>
                <a:spcPct val="90000"/>
              </a:lnSpc>
              <a:spcBef>
                <a:spcPts val="525"/>
              </a:spcBef>
              <a:buClr>
                <a:srgbClr val="CC0000"/>
              </a:buClr>
              <a:buSzPct val="60000"/>
              <a:buFont typeface="Wingdings" charset="2"/>
              <a:buChar char="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100"/>
              <a:t>Strategy:  12</a:t>
            </a:r>
          </a:p>
          <a:p>
            <a:pPr marL="1303338" lvl="2" indent="-393700">
              <a:lnSpc>
                <a:spcPct val="90000"/>
              </a:lnSpc>
              <a:spcBef>
                <a:spcPts val="525"/>
              </a:spcBef>
              <a:buClr>
                <a:srgbClr val="CC0000"/>
              </a:buClr>
              <a:buSzPct val="60000"/>
              <a:buFont typeface="Wingdings" charset="2"/>
              <a:buChar char="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100"/>
              <a:t>Organization:  11</a:t>
            </a:r>
          </a:p>
          <a:p>
            <a:pPr marL="1303338" lvl="2" indent="-393700">
              <a:lnSpc>
                <a:spcPct val="90000"/>
              </a:lnSpc>
              <a:spcBef>
                <a:spcPts val="525"/>
              </a:spcBef>
              <a:buClr>
                <a:srgbClr val="CC0000"/>
              </a:buClr>
              <a:buSzPct val="60000"/>
              <a:buFont typeface="Wingdings" charset="2"/>
              <a:buChar char="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100"/>
              <a:t>Style:  12</a:t>
            </a:r>
          </a:p>
          <a:p>
            <a:pPr marL="468313" indent="-468313">
              <a:lnSpc>
                <a:spcPct val="90000"/>
              </a:lnSpc>
              <a:spcBef>
                <a:spcPts val="650"/>
              </a:spcBef>
              <a:buClr>
                <a:srgbClr val="CC0000"/>
              </a:buClr>
              <a:buSzPct val="65000"/>
              <a:buFont typeface="Wingdings" charset="2"/>
              <a:buChar char="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600"/>
              <a:t>5 Selections</a:t>
            </a:r>
          </a:p>
          <a:p>
            <a:pPr marL="468313" indent="-468313">
              <a:lnSpc>
                <a:spcPct val="90000"/>
              </a:lnSpc>
              <a:spcBef>
                <a:spcPts val="650"/>
              </a:spcBef>
              <a:buClr>
                <a:srgbClr val="CC0000"/>
              </a:buClr>
              <a:buSzPct val="65000"/>
              <a:buFont typeface="Wingdings" charset="2"/>
              <a:buChar char="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600"/>
              <a:t>45 Minutes</a:t>
            </a:r>
          </a:p>
        </p:txBody>
      </p:sp>
    </p:spTree>
    <p:extLst>
      <p:ext uri="{BB962C8B-B14F-4D97-AF65-F5344CB8AC3E}">
        <p14:creationId xmlns:p14="http://schemas.microsoft.com/office/powerpoint/2010/main" val="2092634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83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5" r="1782" b="6199"/>
          <a:stretch/>
        </p:blipFill>
        <p:spPr bwMode="auto">
          <a:xfrm>
            <a:off x="-838200" y="4713"/>
            <a:ext cx="104910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480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304800"/>
            <a:ext cx="8001000" cy="1216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3:  ACT Loves Verb Tense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66738" y="1752600"/>
            <a:ext cx="8001000" cy="4267200"/>
          </a:xfrm>
          <a:ln/>
        </p:spPr>
        <p:txBody>
          <a:bodyPr/>
          <a:lstStyle/>
          <a:p>
            <a:pPr marL="468313" indent="-468313">
              <a:buClr>
                <a:srgbClr val="CC0000"/>
              </a:buClr>
              <a:buSzPct val="65000"/>
              <a:buFont typeface="Wingdings" charset="2"/>
              <a:buChar char="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Look at the big picture; determine from the whole selection the </a:t>
            </a:r>
            <a:r>
              <a:rPr lang="en-US" dirty="0" smtClean="0"/>
              <a:t>verb tense</a:t>
            </a:r>
            <a:r>
              <a:rPr lang="en-US" dirty="0"/>
              <a:t>.</a:t>
            </a:r>
          </a:p>
          <a:p>
            <a:pPr marL="468313" indent="-468313">
              <a:buClr>
                <a:srgbClr val="CC0000"/>
              </a:buClr>
              <a:buSzPct val="65000"/>
              <a:buFont typeface="Wingdings" charset="2"/>
              <a:buChar char="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Does the questioned section deviate from that?</a:t>
            </a:r>
          </a:p>
        </p:txBody>
      </p:sp>
    </p:spTree>
    <p:extLst>
      <p:ext uri="{BB962C8B-B14F-4D97-AF65-F5344CB8AC3E}">
        <p14:creationId xmlns:p14="http://schemas.microsoft.com/office/powerpoint/2010/main" val="1723446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304800"/>
            <a:ext cx="8001000" cy="1216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4:  ACT Loves Antecedents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66738" y="1752600"/>
            <a:ext cx="8001000" cy="4267200"/>
          </a:xfrm>
          <a:ln/>
        </p:spPr>
        <p:txBody>
          <a:bodyPr/>
          <a:lstStyle/>
          <a:p>
            <a:pPr marL="468313" indent="-468313">
              <a:buClr>
                <a:srgbClr val="CC0000"/>
              </a:buClr>
              <a:buSzPct val="65000"/>
              <a:buFont typeface="Wingdings" charset="2"/>
              <a:buChar char="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Look at the big picture; know the nouns to which pronouns refer back.</a:t>
            </a:r>
          </a:p>
          <a:p>
            <a:pPr marL="468313" indent="-468313">
              <a:buClr>
                <a:srgbClr val="CC0000"/>
              </a:buClr>
              <a:buSzPct val="65000"/>
              <a:buFont typeface="Wingdings" charset="2"/>
              <a:buChar char="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err="1"/>
              <a:t>His/Her</a:t>
            </a:r>
            <a:r>
              <a:rPr lang="en-US" dirty="0"/>
              <a:t> versus Their</a:t>
            </a:r>
          </a:p>
          <a:p>
            <a:pPr marL="468313" indent="-468313">
              <a:buClr>
                <a:srgbClr val="CC0000"/>
              </a:buClr>
              <a:buSzPct val="65000"/>
              <a:buFont typeface="Wingdings" charset="2"/>
              <a:buChar char="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Beginning sentences/paragraphs with pronouns </a:t>
            </a:r>
            <a:r>
              <a:rPr lang="en-US" dirty="0" smtClean="0"/>
              <a:t>is usually </a:t>
            </a:r>
            <a:r>
              <a:rPr lang="en-US" dirty="0"/>
              <a:t>wrong.</a:t>
            </a:r>
          </a:p>
        </p:txBody>
      </p:sp>
    </p:spTree>
    <p:extLst>
      <p:ext uri="{BB962C8B-B14F-4D97-AF65-F5344CB8AC3E}">
        <p14:creationId xmlns:p14="http://schemas.microsoft.com/office/powerpoint/2010/main" val="142952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ACT: Test Structure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Reading Section</a:t>
            </a:r>
          </a:p>
          <a:p>
            <a:r>
              <a:rPr lang="en-US" dirty="0" smtClean="0"/>
              <a:t>Measures reading comprehension</a:t>
            </a:r>
          </a:p>
          <a:p>
            <a:r>
              <a:rPr lang="en-US" dirty="0" smtClean="0"/>
              <a:t>Four passages</a:t>
            </a:r>
          </a:p>
          <a:p>
            <a:r>
              <a:rPr lang="en-US" dirty="0" smtClean="0"/>
              <a:t>40 questions</a:t>
            </a:r>
          </a:p>
          <a:p>
            <a:r>
              <a:rPr lang="en-US" dirty="0" smtClean="0"/>
              <a:t>35 minutes</a:t>
            </a:r>
          </a:p>
          <a:p>
            <a:pPr>
              <a:buFont typeface="Arial" charset="0"/>
              <a:buNone/>
            </a:pPr>
            <a:endParaRPr lang="en-US" sz="1400" dirty="0" smtClean="0"/>
          </a:p>
          <a:p>
            <a:pPr>
              <a:buFont typeface="Arial" charset="0"/>
              <a:buNone/>
            </a:pPr>
            <a:endParaRPr lang="en-US" sz="1400" dirty="0" smtClean="0"/>
          </a:p>
          <a:p>
            <a:pPr>
              <a:buFont typeface="Arial" charset="0"/>
              <a:buNone/>
            </a:pPr>
            <a:endParaRPr lang="en-US" sz="1400" dirty="0" smtClean="0"/>
          </a:p>
          <a:p>
            <a:pPr>
              <a:buFont typeface="Arial" charset="0"/>
              <a:buNone/>
            </a:pPr>
            <a:endParaRPr lang="en-US" sz="1400" dirty="0" smtClean="0"/>
          </a:p>
          <a:p>
            <a:pPr>
              <a:buFont typeface="Arial" charset="0"/>
              <a:buNone/>
            </a:pPr>
            <a:endParaRPr lang="en-US" sz="1400" dirty="0" smtClean="0"/>
          </a:p>
          <a:p>
            <a:pPr>
              <a:buFont typeface="Arial" charset="0"/>
              <a:buNone/>
            </a:pPr>
            <a:endParaRPr lang="en-US" sz="1400" dirty="0" smtClean="0"/>
          </a:p>
          <a:p>
            <a:pPr>
              <a:buFont typeface="Arial" charset="0"/>
              <a:buNone/>
            </a:pPr>
            <a:endParaRPr lang="en-US" sz="1400" dirty="0" smtClean="0"/>
          </a:p>
          <a:p>
            <a:pPr>
              <a:buFont typeface="Arial" charset="0"/>
              <a:buNone/>
            </a:pPr>
            <a:r>
              <a:rPr lang="en-US" sz="1400" dirty="0" smtClean="0"/>
              <a:t>www.act.org</a:t>
            </a:r>
          </a:p>
        </p:txBody>
      </p:sp>
      <p:pic>
        <p:nvPicPr>
          <p:cNvPr id="11268" name="Picture 2" descr="C:\Documents and Settings\efudd\Local Settings\Temporary Internet Files\Content.IE5\RLXXECXA\MCSO01649_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29000"/>
            <a:ext cx="3352800" cy="206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r="2998"/>
          <a:stretch/>
        </p:blipFill>
        <p:spPr bwMode="auto">
          <a:xfrm>
            <a:off x="-111106" y="0"/>
            <a:ext cx="973521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41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ACT: Reading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Q</a:t>
            </a:r>
            <a:r>
              <a:rPr lang="en-US" dirty="0" smtClean="0"/>
              <a:t>uestions ask students to use referring and reasoning skills to: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determine main ideas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locate and interpret significant details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understand sequences of events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make comparisons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comprehend cause-effect relationships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determine the meaning of context-dependent words, phrases, and statements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draw generalizations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analyze the author's or narrator's voice and method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/>
              <a:t>www.act.org</a:t>
            </a:r>
            <a:endParaRPr lang="en-US" sz="1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2294" name="Picture 4" descr="C:\Documents and Settings\efudd\Local Settings\Temporary Internet Files\Content.IE5\RLXXECXA\MPj0399101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057399"/>
            <a:ext cx="1524000" cy="213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ACT: Reading Section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The test comprises of four passages that are representative of the level and kind of reading required in first-year college courses; passages on topics in social studies, natural sciences, prose fiction, and the humanities are included.</a:t>
            </a:r>
          </a:p>
          <a:p>
            <a:pPr>
              <a:buFont typeface="Arial" charset="0"/>
              <a:buNone/>
            </a:pPr>
            <a:endParaRPr lang="en-US" sz="1400" dirty="0" smtClean="0"/>
          </a:p>
          <a:p>
            <a:pPr>
              <a:buFont typeface="Arial" charset="0"/>
              <a:buNone/>
            </a:pPr>
            <a:endParaRPr lang="en-US" sz="1400" dirty="0" smtClean="0"/>
          </a:p>
          <a:p>
            <a:pPr>
              <a:buFont typeface="Arial" charset="0"/>
              <a:buNone/>
            </a:pPr>
            <a:endParaRPr lang="en-US" sz="1400" dirty="0" smtClean="0"/>
          </a:p>
          <a:p>
            <a:pPr>
              <a:buFont typeface="Arial" charset="0"/>
              <a:buNone/>
            </a:pPr>
            <a:endParaRPr lang="en-US" sz="1400" dirty="0" smtClean="0"/>
          </a:p>
        </p:txBody>
      </p:sp>
      <p:pic>
        <p:nvPicPr>
          <p:cNvPr id="13316" name="Picture 2" descr="C:\Documents and Settings\efudd\Local Settings\Temporary Internet Files\Content.IE5\SKVGWJ79\MCj0406392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43399"/>
            <a:ext cx="2590800" cy="207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495300" y="-140229"/>
            <a:ext cx="7772400" cy="1470025"/>
          </a:xfrm>
        </p:spPr>
        <p:txBody>
          <a:bodyPr/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ACT Test Prep Rap</a:t>
            </a:r>
          </a:p>
        </p:txBody>
      </p:sp>
      <p:pic>
        <p:nvPicPr>
          <p:cNvPr id="2052" name="Picture 2" descr="C:\Documents and Settings\efudd\Local Settings\Temporary Internet Files\Content.IE5\SKVGWJ79\MPj04393390000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5" b="29082"/>
          <a:stretch/>
        </p:blipFill>
        <p:spPr bwMode="auto">
          <a:xfrm>
            <a:off x="2706916" y="1147465"/>
            <a:ext cx="3124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jtucker\AppData\Local\Microsoft\Windows\Temporary Internet Files\Content.IE5\XCA1TMZE\MC9004405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37" y="5905310"/>
            <a:ext cx="889178" cy="62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tucker\AppData\Local\Microsoft\Windows\Temporary Internet Files\Content.IE5\MZ9UMVMP\MC90041191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854751"/>
            <a:ext cx="1219200" cy="94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7245" y="997473"/>
            <a:ext cx="1967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dobe Caslon Pro" pitchFamily="18" charset="0"/>
              </a:rPr>
              <a:t>Performed by</a:t>
            </a:r>
            <a:r>
              <a:rPr lang="en-US" dirty="0" smtClean="0">
                <a:solidFill>
                  <a:srgbClr val="FF0000"/>
                </a:solidFill>
                <a:latin typeface="Adobe Caslon Pro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Adobe Caslon Pro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0" y="994171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Iceman Tuck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105593" y="2051232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ACT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is </a:t>
            </a:r>
            <a:r>
              <a:rPr lang="en-US" dirty="0" smtClean="0">
                <a:solidFill>
                  <a:schemeClr val="tx1"/>
                </a:solidFill>
              </a:rPr>
              <a:t>a very big test 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i="1" dirty="0" smtClean="0">
                <a:solidFill>
                  <a:schemeClr val="tx1"/>
                </a:solidFill>
              </a:rPr>
              <a:t>YO!)</a:t>
            </a:r>
          </a:p>
          <a:p>
            <a:r>
              <a:rPr lang="en-US" dirty="0">
                <a:solidFill>
                  <a:schemeClr val="tx1"/>
                </a:solidFill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et yourself to bed early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So you can do your best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March </a:t>
            </a:r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 is the day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When you hit that bubble sheet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Come prepared and well fed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And your score can’t be beat!</a:t>
            </a:r>
          </a:p>
        </p:txBody>
      </p:sp>
      <p:pic>
        <p:nvPicPr>
          <p:cNvPr id="5" name="Picture 2" descr="http://www.halloweenplayground.com/images/rubies/gold-ves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4" t="10815" r="21624" b="9555"/>
          <a:stretch/>
        </p:blipFill>
        <p:spPr bwMode="auto">
          <a:xfrm>
            <a:off x="412750" y="1478415"/>
            <a:ext cx="1036744" cy="159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rusaderparty.co.uk/uploads/images_products_lightbox/903_i1_1970s-big-daddy-80s-rapper-dol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5" t="7112" r="16519"/>
          <a:stretch/>
        </p:blipFill>
        <p:spPr bwMode="auto">
          <a:xfrm>
            <a:off x="7128361" y="3507921"/>
            <a:ext cx="1791611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s3.explicit.bing.net/th?id=H.5017167269199982&amp;pid=1.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" t="2667" r="4920" b="1333"/>
          <a:stretch/>
        </p:blipFill>
        <p:spPr bwMode="auto">
          <a:xfrm>
            <a:off x="72342" y="3291576"/>
            <a:ext cx="1447800" cy="217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rappers.org/wp-content/uploads/2009/05/slickrick-300x276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6" r="12111"/>
          <a:stretch/>
        </p:blipFill>
        <p:spPr bwMode="auto">
          <a:xfrm>
            <a:off x="7088538" y="1681797"/>
            <a:ext cx="1453402" cy="172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304800"/>
            <a:ext cx="8001000" cy="1216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Determine Purpose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66738" y="1752600"/>
            <a:ext cx="8001000" cy="4637088"/>
          </a:xfrm>
          <a:ln/>
        </p:spPr>
        <p:txBody>
          <a:bodyPr/>
          <a:lstStyle/>
          <a:p>
            <a:pPr marL="468313" indent="-468313">
              <a:buClr>
                <a:srgbClr val="CC0000"/>
              </a:buClr>
              <a:buSzPct val="65000"/>
              <a:buFont typeface="Wingdings" charset="2"/>
              <a:buChar char="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What is the selection about?</a:t>
            </a:r>
          </a:p>
          <a:p>
            <a:pPr marL="468313" indent="-468313">
              <a:buClr>
                <a:srgbClr val="CC0000"/>
              </a:buClr>
              <a:buSzPct val="65000"/>
              <a:buFont typeface="Wingdings" charset="2"/>
              <a:buChar char="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For whom is this written?</a:t>
            </a:r>
          </a:p>
          <a:p>
            <a:pPr marL="468313" indent="-468313">
              <a:buClr>
                <a:srgbClr val="CC0000"/>
              </a:buClr>
              <a:buSzPct val="65000"/>
              <a:buFont typeface="Wingdings" charset="2"/>
              <a:buChar char="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What </a:t>
            </a:r>
            <a:r>
              <a:rPr lang="en-US" dirty="0"/>
              <a:t>does this selection hope to achieve?  </a:t>
            </a:r>
          </a:p>
          <a:p>
            <a:pPr marL="906463" lvl="1" indent="-436563">
              <a:buClr>
                <a:srgbClr val="CC0000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Inform </a:t>
            </a:r>
          </a:p>
          <a:p>
            <a:pPr marL="906463" lvl="1" indent="-436563">
              <a:buClr>
                <a:srgbClr val="CC0000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Persuade</a:t>
            </a:r>
          </a:p>
          <a:p>
            <a:pPr marL="906463" lvl="1" indent="-436563">
              <a:buClr>
                <a:srgbClr val="CC0000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Entertain</a:t>
            </a:r>
            <a:endParaRPr lang="en-US" dirty="0"/>
          </a:p>
          <a:p>
            <a:pPr marL="468313" lvl="0" indent="-468313">
              <a:buClr>
                <a:srgbClr val="CC0000"/>
              </a:buClr>
              <a:buSzPct val="65000"/>
              <a:buFont typeface="Wingdings" charset="2"/>
              <a:buChar char="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prstClr val="black"/>
                </a:solidFill>
              </a:rPr>
              <a:t>How formal is the tone?</a:t>
            </a:r>
          </a:p>
          <a:p>
            <a:pPr marL="469900" lvl="1" indent="0">
              <a:buClr>
                <a:srgbClr val="CC0000"/>
              </a:buClr>
              <a:buSzPct val="6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  <a:p>
            <a:pPr marL="468313" indent="-468313">
              <a:spcBef>
                <a:spcPts val="65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8229600" cy="1143000"/>
          </a:xfrm>
        </p:spPr>
        <p:txBody>
          <a:bodyPr/>
          <a:lstStyle/>
          <a:p>
            <a:r>
              <a:rPr lang="en-US" sz="6000" dirty="0" smtClean="0">
                <a:latin typeface="Britannic Bold" panose="020B0903060703020204" pitchFamily="34" charset="0"/>
              </a:rPr>
              <a:t>The </a:t>
            </a:r>
            <a:r>
              <a:rPr lang="en-US" sz="6000" dirty="0" smtClean="0">
                <a:latin typeface="Britannic Bold" panose="020B0903060703020204" pitchFamily="34" charset="0"/>
              </a:rPr>
              <a:t>ACT Test </a:t>
            </a:r>
            <a:r>
              <a:rPr lang="en-US" sz="6000" dirty="0" smtClean="0">
                <a:latin typeface="Britannic Bold" panose="020B0903060703020204" pitchFamily="34" charset="0"/>
              </a:rPr>
              <a:t>Overall</a:t>
            </a:r>
            <a:endParaRPr lang="en-US" sz="6000" dirty="0">
              <a:latin typeface="Britannic Bold" panose="020B09030607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95600"/>
            <a:ext cx="41402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9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ACT: Testing Tips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Carefully read the instructions on the cover of the test booklet.  Also, listen to the test administrator!</a:t>
            </a:r>
          </a:p>
          <a:p>
            <a:r>
              <a:rPr lang="en-US" dirty="0" smtClean="0"/>
              <a:t>Read the directions for each test carefully.  Being familiar with test structure lessens the time needed for this! </a:t>
            </a:r>
          </a:p>
          <a:p>
            <a:r>
              <a:rPr lang="en-US" dirty="0" smtClean="0"/>
              <a:t>Read each question </a:t>
            </a:r>
            <a:br>
              <a:rPr lang="en-US" dirty="0" smtClean="0"/>
            </a:br>
            <a:r>
              <a:rPr lang="en-US" dirty="0" smtClean="0"/>
              <a:t>carefully.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pic>
        <p:nvPicPr>
          <p:cNvPr id="19461" name="Picture 3" descr="C:\Documents and Settings\efudd\Local Settings\Temporary Internet Files\Content.IE5\RLXXECXA\MPj0439452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267200"/>
            <a:ext cx="3560762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ACT: Testing Tips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Pace yourself—don't spend too much time on a single passage or question. </a:t>
            </a:r>
          </a:p>
          <a:p>
            <a:r>
              <a:rPr lang="en-US" dirty="0" smtClean="0"/>
              <a:t>Pay attention to the announcement of five minutes remaining on each test.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pic>
        <p:nvPicPr>
          <p:cNvPr id="20485" name="Picture 3" descr="C:\Documents and Settings\efudd\Local Settings\Temporary Internet Files\Content.IE5\52SYKWP8\MCj0437563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86200"/>
            <a:ext cx="26670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ACT: Testing Tips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 the easy questions first, then go back and answer the more difficult ones if you have time remaining on that test. </a:t>
            </a:r>
            <a:br>
              <a:rPr lang="en-US" dirty="0" smtClean="0"/>
            </a:br>
            <a:r>
              <a:rPr lang="en-US" sz="2000" dirty="0" smtClean="0"/>
              <a:t>(Star skipped questions in the booklet in the side margins.)</a:t>
            </a:r>
          </a:p>
          <a:p>
            <a:r>
              <a:rPr lang="en-US" dirty="0" smtClean="0"/>
              <a:t>On difficult questions, eliminate as many incorrect answers as you can, then make an educated guess among those remaining. </a:t>
            </a:r>
          </a:p>
          <a:p>
            <a:pPr>
              <a:buFont typeface="Arial" charset="0"/>
              <a:buNone/>
            </a:pPr>
            <a:endParaRPr lang="en-US" sz="1400" dirty="0" smtClean="0"/>
          </a:p>
          <a:p>
            <a:pPr>
              <a:buFont typeface="Arial" charset="0"/>
              <a:buNone/>
            </a:pPr>
            <a:endParaRPr lang="en-US" sz="1400" dirty="0" smtClean="0"/>
          </a:p>
          <a:p>
            <a:pPr>
              <a:buFont typeface="Arial" charset="0"/>
              <a:buNone/>
            </a:pPr>
            <a:endParaRPr lang="en-US" sz="1400" dirty="0" smtClean="0"/>
          </a:p>
          <a:p>
            <a:pPr>
              <a:buFont typeface="Arial" charset="0"/>
              <a:buNone/>
            </a:pPr>
            <a:endParaRPr lang="en-US" sz="1400" dirty="0" smtClean="0"/>
          </a:p>
        </p:txBody>
      </p:sp>
      <p:pic>
        <p:nvPicPr>
          <p:cNvPr id="21510" name="Picture 4" descr="C:\Documents and Settings\efudd\Local Settings\Temporary Internet Files\Content.IE5\RLXXECXA\MCDD00864_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780" y="5004100"/>
            <a:ext cx="1752600" cy="180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048249"/>
            <a:ext cx="2042160" cy="16542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125985"/>
            <a:ext cx="2042160" cy="16542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-304800" y="228600"/>
            <a:ext cx="5410200" cy="1219200"/>
          </a:xfrm>
        </p:spPr>
        <p:txBody>
          <a:bodyPr/>
          <a:lstStyle/>
          <a:p>
            <a:r>
              <a:rPr lang="en-US" dirty="0" smtClean="0"/>
              <a:t>ACT: Testing Tips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Answer every question.</a:t>
            </a:r>
            <a:r>
              <a:rPr lang="en-US" dirty="0" smtClean="0"/>
              <a:t> Your scores on the multiple-choice tests are based on the number of questions you answer correctly. </a:t>
            </a:r>
            <a:r>
              <a:rPr lang="en-US" b="1" u="sng" dirty="0" smtClean="0"/>
              <a:t>There is no penalty for guessing.</a:t>
            </a:r>
          </a:p>
          <a:p>
            <a:r>
              <a:rPr lang="en-US" b="1" dirty="0" smtClean="0"/>
              <a:t>Answer first and last questions in English and Math sections.</a:t>
            </a:r>
            <a:r>
              <a:rPr lang="en-US" dirty="0" smtClean="0"/>
              <a:t> The first 10-15 and last 10-15 questions in these sections are </a:t>
            </a:r>
            <a:r>
              <a:rPr lang="en-US" i="1" dirty="0" smtClean="0"/>
              <a:t>generally</a:t>
            </a:r>
            <a:r>
              <a:rPr lang="en-US" dirty="0" smtClean="0"/>
              <a:t> easier than the middle questions.</a:t>
            </a:r>
          </a:p>
          <a:p>
            <a:endParaRPr lang="en-US" dirty="0" smtClean="0"/>
          </a:p>
        </p:txBody>
      </p:sp>
      <p:pic>
        <p:nvPicPr>
          <p:cNvPr id="22534" name="Picture 5" descr="C:\Documents and Settings\efudd\Local Settings\Temporary Internet Files\Content.IE5\RLXXECXA\MPj0402266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"/>
            <a:ext cx="18288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600200" y="886452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latin typeface="Goudy Stout" panose="0202090407030B020401" pitchFamily="18" charset="0"/>
                <a:cs typeface="Consolas" panose="020B0609020204030204" pitchFamily="49" charset="0"/>
              </a:rPr>
              <a:t>ACT Website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09600" y="1361754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en-US" sz="5400" dirty="0" smtClean="0">
              <a:hlinkClick r:id="rId2"/>
            </a:endParaRPr>
          </a:p>
          <a:p>
            <a:pPr algn="ctr">
              <a:buFont typeface="Arial" charset="0"/>
              <a:buNone/>
            </a:pPr>
            <a:r>
              <a:rPr lang="en-US" sz="5400" dirty="0" smtClean="0">
                <a:hlinkClick r:id="rId2"/>
              </a:rPr>
              <a:t>www.actstudent.org</a:t>
            </a:r>
            <a:r>
              <a:rPr lang="en-US" sz="5400" dirty="0" smtClean="0"/>
              <a:t> </a:t>
            </a:r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04800" y="5993609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Did you write it down yet?</a:t>
            </a:r>
            <a:endParaRPr lang="en-US" sz="2800" b="1" kern="12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1" y="3326523"/>
            <a:ext cx="5410200" cy="3192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55" y="3817006"/>
            <a:ext cx="2540000" cy="1694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55" y="559366"/>
            <a:ext cx="2108200" cy="16971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-990600" y="137845"/>
            <a:ext cx="8229600" cy="1143000"/>
          </a:xfrm>
        </p:spPr>
        <p:txBody>
          <a:bodyPr/>
          <a:lstStyle/>
          <a:p>
            <a:r>
              <a:rPr lang="en-US" sz="6000" b="1" u="sng" dirty="0" smtClean="0"/>
              <a:t>ACT: Scores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6267" y="381000"/>
            <a:ext cx="8746733" cy="4572000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4400" dirty="0" smtClean="0"/>
              <a:t>ACT scores range from </a:t>
            </a:r>
            <a:br>
              <a:rPr lang="en-US" sz="4400" dirty="0" smtClean="0"/>
            </a:br>
            <a:r>
              <a:rPr lang="en-US" sz="4400" dirty="0" smtClean="0"/>
              <a:t>36 to 11</a:t>
            </a:r>
          </a:p>
          <a:p>
            <a:r>
              <a:rPr lang="en-US" sz="4400" dirty="0" smtClean="0"/>
              <a:t>Highest score is a 36</a:t>
            </a:r>
          </a:p>
          <a:p>
            <a:r>
              <a:rPr lang="en-US" sz="4400" dirty="0" smtClean="0"/>
              <a:t>About 4% of students score higher than 30</a:t>
            </a:r>
          </a:p>
          <a:p>
            <a:r>
              <a:rPr lang="en-US" sz="4400" dirty="0" smtClean="0"/>
              <a:t>From 2008-2012 the average score was 21</a:t>
            </a:r>
          </a:p>
        </p:txBody>
      </p:sp>
      <p:pic>
        <p:nvPicPr>
          <p:cNvPr id="24581" name="Picture 5" descr="C:\Documents and Settings\slt0051\Local Settings\Temporary Internet Files\Content.IE5\76P2RO3L\MCj0121075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"/>
            <a:ext cx="2514600" cy="348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u="sng" dirty="0" smtClean="0">
                <a:latin typeface="Berlin Sans FB" panose="020E0602020502020306" pitchFamily="34" charset="0"/>
              </a:rPr>
              <a:t>Good News!</a:t>
            </a:r>
            <a:endParaRPr lang="en-US" sz="5400" b="1" u="sng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You get KEES money for good scores.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981200"/>
            <a:ext cx="522922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617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234" y="1417638"/>
            <a:ext cx="7772400" cy="1470025"/>
          </a:xfrm>
        </p:spPr>
        <p:txBody>
          <a:bodyPr/>
          <a:lstStyle/>
          <a:p>
            <a:r>
              <a:rPr lang="en-US" dirty="0" smtClean="0"/>
              <a:t>You can get college credit for a strong test score in English: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5400" b="1" u="sng" smtClean="0">
                <a:latin typeface="Berlin Sans FB" panose="020E0602020502020306" pitchFamily="34" charset="0"/>
              </a:rPr>
              <a:t>Good News!</a:t>
            </a:r>
            <a:endParaRPr lang="en-US" sz="5400" b="1" u="sng" dirty="0">
              <a:latin typeface="Berlin Sans FB" panose="020E0602020502020306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481" y="2971800"/>
            <a:ext cx="8458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If you get a 29 or higher in the English portion of the test, WKU will give you credit for ENG 100. </a:t>
            </a:r>
            <a:r>
              <a:rPr lang="en-US" sz="3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That’s the same as money in your pocket…</a:t>
            </a:r>
            <a:endParaRPr lang="en-US" sz="3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5410200"/>
            <a:ext cx="1828801" cy="152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1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WORD  UP!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2050" name="Picture 2" descr="http://images.costumeideas.com/products/4662/1-1/old-school-80s-rapper-ki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8" b="2891"/>
          <a:stretch/>
        </p:blipFill>
        <p:spPr bwMode="auto">
          <a:xfrm>
            <a:off x="2819400" y="1417638"/>
            <a:ext cx="3915980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149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How Many Times?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at least twice.</a:t>
            </a:r>
          </a:p>
          <a:p>
            <a:r>
              <a:rPr lang="en-US" dirty="0" smtClean="0"/>
              <a:t>Statistics show that on average students improve 1-2 points on the ACT.</a:t>
            </a:r>
          </a:p>
        </p:txBody>
      </p:sp>
      <p:pic>
        <p:nvPicPr>
          <p:cNvPr id="45061" name="Picture 3" descr="C:\Documents and Settings\efudd\Local Settings\Temporary Internet Files\Content.IE5\RLXXECXA\MCj0441898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05200"/>
            <a:ext cx="274320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Test Day Tips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a good night’s sleep!</a:t>
            </a:r>
          </a:p>
          <a:p>
            <a:r>
              <a:rPr lang="en-US" dirty="0" smtClean="0"/>
              <a:t>BE ON TIME!!!!!       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:15</a:t>
            </a:r>
          </a:p>
          <a:p>
            <a:r>
              <a:rPr lang="en-US" dirty="0" smtClean="0"/>
              <a:t>Eat a good breakfast.  </a:t>
            </a:r>
          </a:p>
          <a:p>
            <a:r>
              <a:rPr lang="en-US" dirty="0" smtClean="0"/>
              <a:t>Turn off cell phone.</a:t>
            </a:r>
          </a:p>
          <a:p>
            <a:r>
              <a:rPr lang="en-US" dirty="0" smtClean="0"/>
              <a:t>Bring a watch for time keeping.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1989" name="Picture 4" descr="C:\Documents and Settings\efudd\Local Settings\Temporary Internet Files\Content.IE5\52SYKWP8\MCj0424620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81200"/>
            <a:ext cx="2060014" cy="204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5" descr="C:\Documents and Settings\efudd\Local Settings\Temporary Internet Files\Content.IE5\52SYKWP8\MCj0397172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774" y="4784777"/>
            <a:ext cx="1523999" cy="157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WORD  UP!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2050" name="Picture 2" descr="http://images.costumeideas.com/products/4662/1-1/old-school-80s-rapper-ki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8" b="2891"/>
          <a:stretch/>
        </p:blipFill>
        <p:spPr bwMode="auto">
          <a:xfrm>
            <a:off x="2819400" y="1417638"/>
            <a:ext cx="3915980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366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533400"/>
            <a:ext cx="7772400" cy="2593975"/>
          </a:xfrm>
        </p:spPr>
        <p:txBody>
          <a:bodyPr/>
          <a:lstStyle/>
          <a:p>
            <a:r>
              <a:rPr lang="en-US" altLang="en-US" b="1" dirty="0"/>
              <a:t/>
            </a:r>
            <a:br>
              <a:rPr lang="en-US" altLang="en-US" b="1" dirty="0"/>
            </a:br>
            <a:r>
              <a:rPr lang="en-US" altLang="en-US" sz="12000" b="1" dirty="0">
                <a:latin typeface="Algerian" panose="04020705040A02060702" pitchFamily="82" charset="0"/>
              </a:rPr>
              <a:t>ACT Tips</a:t>
            </a:r>
            <a:r>
              <a:rPr lang="en-US" altLang="en-US" b="1" dirty="0"/>
              <a:t/>
            </a:r>
            <a:br>
              <a:rPr lang="en-US" altLang="en-US" b="1" dirty="0"/>
            </a:br>
            <a:r>
              <a:rPr lang="en-US" altLang="en-US" b="1" dirty="0"/>
              <a:t/>
            </a:r>
            <a:br>
              <a:rPr lang="en-US" altLang="en-US" b="1" dirty="0"/>
            </a:b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45606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4114800" cy="6172200"/>
          </a:xfrm>
        </p:spPr>
        <p:txBody>
          <a:bodyPr/>
          <a:lstStyle/>
          <a:p>
            <a:r>
              <a:rPr lang="en-US" altLang="en-US" sz="2600" dirty="0"/>
              <a:t>On ACT day, </a:t>
            </a:r>
            <a:r>
              <a:rPr lang="en-US" altLang="en-US" sz="2600" dirty="0" smtClean="0"/>
              <a:t>you </a:t>
            </a:r>
            <a:r>
              <a:rPr lang="en-US" altLang="en-US" sz="2600" dirty="0"/>
              <a:t>should wear a </a:t>
            </a:r>
            <a:r>
              <a:rPr lang="en-US" altLang="en-US" sz="2600" dirty="0" smtClean="0"/>
              <a:t>watch.  If you don’t own one of these mysterious thingamabobs, maybe you can borrow one from a parent.</a:t>
            </a:r>
            <a:endParaRPr lang="en-US" altLang="en-US" sz="2600" dirty="0"/>
          </a:p>
          <a:p>
            <a:r>
              <a:rPr lang="en-US" altLang="en-US" dirty="0" smtClean="0"/>
              <a:t>Turn your cell phone 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</a:t>
            </a:r>
            <a:r>
              <a:rPr lang="en-US" altLang="en-US" dirty="0" smtClean="0"/>
              <a:t>.  Yeah, like power down.  The ACT is not joking about their policy on noises during their tests.</a:t>
            </a:r>
            <a:endParaRPr lang="en-US" altLang="en-US" dirty="0"/>
          </a:p>
        </p:txBody>
      </p:sp>
      <p:pic>
        <p:nvPicPr>
          <p:cNvPr id="1026" name="Picture 2" descr="http://singhaelitegolf.com/wp-content/uploads/2013/05/cell-phone-b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672" y="3657599"/>
            <a:ext cx="2836127" cy="283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iscountwatchstore.com/assets/images/Citizen/AT9010-52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02734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21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Helpful Tips for Students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altLang="en-US" dirty="0"/>
              <a:t>Answer every question—there is no penalty for guessing</a:t>
            </a:r>
          </a:p>
          <a:p>
            <a:r>
              <a:rPr lang="en-US" altLang="en-US" dirty="0" smtClean="0"/>
              <a:t>Answer the easier questions </a:t>
            </a:r>
            <a:r>
              <a:rPr lang="en-US" altLang="en-US" dirty="0"/>
              <a:t>first—go back to the hard </a:t>
            </a:r>
            <a:r>
              <a:rPr lang="en-US" altLang="en-US" dirty="0" smtClean="0"/>
              <a:t>ones.  Remember, after a second glance, CIRCLE and SKIP if you don’t know the answer</a:t>
            </a:r>
            <a:endParaRPr lang="en-US" altLang="en-US" dirty="0"/>
          </a:p>
          <a:p>
            <a:r>
              <a:rPr lang="en-US" altLang="en-US" dirty="0"/>
              <a:t>Pay attention to subtle differences in answer choices</a:t>
            </a:r>
          </a:p>
          <a:p>
            <a:r>
              <a:rPr lang="en-US" altLang="en-US" dirty="0" smtClean="0"/>
              <a:t>Use process of </a:t>
            </a:r>
            <a:r>
              <a:rPr lang="en-US" altLang="en-US" dirty="0"/>
              <a:t>elimination</a:t>
            </a:r>
          </a:p>
          <a:p>
            <a:endParaRPr lang="en-US" altLang="en-US" sz="3800" dirty="0"/>
          </a:p>
        </p:txBody>
      </p:sp>
    </p:spTree>
    <p:extLst>
      <p:ext uri="{BB962C8B-B14F-4D97-AF65-F5344CB8AC3E}">
        <p14:creationId xmlns:p14="http://schemas.microsoft.com/office/powerpoint/2010/main" val="3024110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8000" dirty="0">
                <a:latin typeface="Algerian" panose="04020705040A02060702" pitchFamily="82" charset="0"/>
              </a:rPr>
              <a:t>The Reading Test</a:t>
            </a:r>
          </a:p>
        </p:txBody>
      </p:sp>
    </p:spTree>
    <p:extLst>
      <p:ext uri="{BB962C8B-B14F-4D97-AF65-F5344CB8AC3E}">
        <p14:creationId xmlns:p14="http://schemas.microsoft.com/office/powerpoint/2010/main" val="2288198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Facts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On the actual ACT, the reading portion of the test is four passages with ten questions each</a:t>
            </a:r>
          </a:p>
          <a:p>
            <a:r>
              <a:rPr lang="en-US" altLang="en-US" dirty="0" smtClean="0"/>
              <a:t>You will </a:t>
            </a:r>
            <a:r>
              <a:rPr lang="en-US" altLang="en-US" dirty="0"/>
              <a:t>have 35 minutes to complete this section</a:t>
            </a:r>
          </a:p>
          <a:p>
            <a:r>
              <a:rPr lang="en-US" altLang="en-US" dirty="0"/>
              <a:t>The passages cover history, science, prose, and humanities</a:t>
            </a:r>
          </a:p>
        </p:txBody>
      </p:sp>
    </p:spTree>
    <p:extLst>
      <p:ext uri="{BB962C8B-B14F-4D97-AF65-F5344CB8AC3E}">
        <p14:creationId xmlns:p14="http://schemas.microsoft.com/office/powerpoint/2010/main" val="1992299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066800"/>
            <a:ext cx="7391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The four ACT Reading passages will always be arranged in this set order: Prose Fiction, Social Science, Humanities, and Natural Science.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968828" y="4495800"/>
            <a:ext cx="74131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However, this doesn't mean that you have to read the passages in that order.</a:t>
            </a:r>
          </a:p>
        </p:txBody>
      </p:sp>
    </p:spTree>
    <p:extLst>
      <p:ext uri="{BB962C8B-B14F-4D97-AF65-F5344CB8AC3E}">
        <p14:creationId xmlns:p14="http://schemas.microsoft.com/office/powerpoint/2010/main" val="293124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914400"/>
            <a:ext cx="7239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Choose the passage that's easiest to read first. For instance, if you happen to like stories, then </a:t>
            </a:r>
            <a:r>
              <a:rPr lang="en-US" sz="3600" dirty="0" smtClean="0">
                <a:solidFill>
                  <a:srgbClr val="FFFFFF"/>
                </a:solidFill>
              </a:rPr>
              <a:t>stick </a:t>
            </a:r>
            <a:r>
              <a:rPr lang="en-US" sz="3600" dirty="0">
                <a:solidFill>
                  <a:srgbClr val="FFFFFF"/>
                </a:solidFill>
              </a:rPr>
              <a:t>with Prose </a:t>
            </a:r>
            <a:r>
              <a:rPr lang="en-US" sz="3600" dirty="0" smtClean="0">
                <a:solidFill>
                  <a:srgbClr val="FFFFFF"/>
                </a:solidFill>
              </a:rPr>
              <a:t>Fiction first. </a:t>
            </a:r>
            <a:r>
              <a:rPr lang="en-US" sz="3600" dirty="0">
                <a:solidFill>
                  <a:srgbClr val="FFFFFF"/>
                </a:solidFill>
              </a:rPr>
              <a:t>If </a:t>
            </a:r>
            <a:r>
              <a:rPr lang="en-US" sz="3600" dirty="0" smtClean="0">
                <a:solidFill>
                  <a:srgbClr val="FFFFFF"/>
                </a:solidFill>
              </a:rPr>
              <a:t>you feel like fiction passages and questions are tougher for you than anon-fiction piece, then skip the prose passage and save it for last.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3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29540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...And </a:t>
            </a:r>
            <a:r>
              <a:rPr lang="en-US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it can only get better from here...</a:t>
            </a:r>
            <a:endParaRPr lang="en-US" sz="4800" b="1" kern="1200" dirty="0">
              <a:solidFill>
                <a:schemeClr val="tx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2468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Skills Used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Inference</a:t>
            </a:r>
          </a:p>
          <a:p>
            <a:pPr>
              <a:lnSpc>
                <a:spcPct val="90000"/>
              </a:lnSpc>
            </a:pPr>
            <a:r>
              <a:rPr lang="en-US" altLang="en-US"/>
              <a:t>Reading comprehension</a:t>
            </a:r>
          </a:p>
          <a:p>
            <a:pPr>
              <a:lnSpc>
                <a:spcPct val="90000"/>
              </a:lnSpc>
            </a:pPr>
            <a:r>
              <a:rPr lang="en-US" altLang="en-US"/>
              <a:t>Main idea</a:t>
            </a:r>
          </a:p>
          <a:p>
            <a:pPr>
              <a:lnSpc>
                <a:spcPct val="90000"/>
              </a:lnSpc>
            </a:pPr>
            <a:r>
              <a:rPr lang="en-US" altLang="en-US"/>
              <a:t>Supporting details</a:t>
            </a:r>
          </a:p>
          <a:p>
            <a:pPr>
              <a:lnSpc>
                <a:spcPct val="90000"/>
              </a:lnSpc>
            </a:pPr>
            <a:r>
              <a:rPr lang="en-US" altLang="en-US"/>
              <a:t>Vocabulary</a:t>
            </a:r>
          </a:p>
          <a:p>
            <a:pPr>
              <a:lnSpc>
                <a:spcPct val="90000"/>
              </a:lnSpc>
            </a:pPr>
            <a:r>
              <a:rPr lang="en-US" altLang="en-US"/>
              <a:t>Generalizations</a:t>
            </a:r>
          </a:p>
          <a:p>
            <a:pPr>
              <a:lnSpc>
                <a:spcPct val="90000"/>
              </a:lnSpc>
            </a:pPr>
            <a:r>
              <a:rPr lang="en-US" altLang="en-US"/>
              <a:t>Cause and effect relationships</a:t>
            </a:r>
          </a:p>
          <a:p>
            <a:pPr>
              <a:lnSpc>
                <a:spcPct val="90000"/>
              </a:lnSpc>
            </a:pPr>
            <a:r>
              <a:rPr lang="en-US" altLang="en-US"/>
              <a:t>Sequence of events</a:t>
            </a:r>
          </a:p>
        </p:txBody>
      </p:sp>
    </p:spTree>
    <p:extLst>
      <p:ext uri="{BB962C8B-B14F-4D97-AF65-F5344CB8AC3E}">
        <p14:creationId xmlns:p14="http://schemas.microsoft.com/office/powerpoint/2010/main" val="2960017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Skills (cont.)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r>
              <a:rPr lang="en-US" altLang="en-US" dirty="0"/>
              <a:t>What does it mean when they ask for the </a:t>
            </a:r>
            <a:r>
              <a:rPr lang="en-US" altLang="en-US" i="1" dirty="0"/>
              <a:t>best</a:t>
            </a:r>
            <a:r>
              <a:rPr lang="en-US" altLang="en-US" dirty="0"/>
              <a:t> answer?</a:t>
            </a:r>
          </a:p>
          <a:p>
            <a:r>
              <a:rPr lang="en-US" altLang="en-US" dirty="0" smtClean="0"/>
              <a:t>Process </a:t>
            </a:r>
            <a:r>
              <a:rPr lang="en-US" altLang="en-US" dirty="0"/>
              <a:t>of elimination with vocab is extremely helpful</a:t>
            </a:r>
          </a:p>
          <a:p>
            <a:r>
              <a:rPr lang="en-US" altLang="en-US" sz="3500" b="1" u="sng" dirty="0">
                <a:solidFill>
                  <a:schemeClr val="hlink"/>
                </a:solidFill>
              </a:rPr>
              <a:t>Read the</a:t>
            </a:r>
            <a:r>
              <a:rPr lang="en-US" altLang="en-US" b="1" u="sng" dirty="0">
                <a:solidFill>
                  <a:schemeClr val="hlink"/>
                </a:solidFill>
              </a:rPr>
              <a:t> </a:t>
            </a:r>
            <a:r>
              <a:rPr lang="en-US" altLang="en-US" sz="3500" b="1" u="sng" dirty="0" smtClean="0">
                <a:solidFill>
                  <a:schemeClr val="hlink"/>
                </a:solidFill>
              </a:rPr>
              <a:t>passage</a:t>
            </a:r>
            <a:r>
              <a:rPr lang="en-US" altLang="en-US" dirty="0" smtClean="0"/>
              <a:t>—you </a:t>
            </a:r>
            <a:r>
              <a:rPr lang="en-US" altLang="en-US" dirty="0"/>
              <a:t>cannot look for details if </a:t>
            </a:r>
            <a:r>
              <a:rPr lang="en-US" altLang="en-US" dirty="0" smtClean="0"/>
              <a:t>you don’t actually read it.</a:t>
            </a:r>
            <a:endParaRPr lang="en-US" altLang="en-US" dirty="0"/>
          </a:p>
          <a:p>
            <a:r>
              <a:rPr lang="en-US" altLang="en-US" dirty="0"/>
              <a:t>ANNOTATE the PASSAGE</a:t>
            </a:r>
            <a:r>
              <a:rPr lang="en-US" altLang="en-US" dirty="0" smtClean="0"/>
              <a:t>!</a:t>
            </a:r>
            <a:br>
              <a:rPr lang="en-US" altLang="en-US" dirty="0" smtClean="0"/>
            </a:br>
            <a:r>
              <a:rPr lang="en-US" altLang="en-US" dirty="0" smtClean="0"/>
              <a:t>-Underline, star, or otherwise mark parts that seem important. Things like main ideas and supporting details.</a:t>
            </a: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328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7907" y="-152400"/>
            <a:ext cx="8229600" cy="1143000"/>
          </a:xfrm>
        </p:spPr>
        <p:txBody>
          <a:bodyPr/>
          <a:lstStyle/>
          <a:p>
            <a:r>
              <a:rPr lang="en-US" altLang="en-US" dirty="0">
                <a:latin typeface="Algerian" panose="04020705040A02060702" pitchFamily="82" charset="0"/>
              </a:rPr>
              <a:t>Annotation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8229600" cy="4525963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en-US" dirty="0"/>
              <a:t>Students may write on the passages anywhere they like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en-US" dirty="0"/>
              <a:t>For this reason, </a:t>
            </a:r>
            <a:r>
              <a:rPr lang="en-US" altLang="en-US" dirty="0" smtClean="0"/>
              <a:t>two </a:t>
            </a:r>
            <a:r>
              <a:rPr lang="en-US" altLang="en-US" dirty="0"/>
              <a:t>types of </a:t>
            </a:r>
            <a:r>
              <a:rPr lang="en-US" altLang="en-US" dirty="0" smtClean="0"/>
              <a:t>annotation are often suggested:</a:t>
            </a:r>
            <a:endParaRPr lang="en-US" altLang="en-US" dirty="0"/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altLang="en-US" dirty="0"/>
              <a:t>Underline </a:t>
            </a:r>
            <a:r>
              <a:rPr lang="en-US" altLang="en-US" dirty="0" smtClean="0"/>
              <a:t>and star anything </a:t>
            </a:r>
            <a:r>
              <a:rPr lang="en-US" altLang="en-US" dirty="0"/>
              <a:t>that sounds like a main idea </a:t>
            </a:r>
            <a:r>
              <a:rPr lang="en-US" altLang="en-US" dirty="0" smtClean="0"/>
              <a:t>sentence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altLang="en-US" dirty="0" smtClean="0"/>
              <a:t>Underline specific details/facts that support the main idea(s).</a:t>
            </a:r>
            <a:endParaRPr lang="en-US" altLang="en-US" dirty="0"/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altLang="en-US" dirty="0"/>
              <a:t>Circle any words you don’t </a:t>
            </a:r>
            <a:r>
              <a:rPr lang="en-US" altLang="en-US" dirty="0" smtClean="0"/>
              <a:t>know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altLang="en-US" dirty="0" smtClean="0"/>
              <a:t>Underline anything that might indicate audience and/or purpose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000" i="1" dirty="0" smtClean="0"/>
              <a:t>Students </a:t>
            </a:r>
            <a:r>
              <a:rPr lang="en-US" altLang="en-US" sz="2000" i="1" dirty="0"/>
              <a:t>may add other notations if they find they are helpful</a:t>
            </a:r>
          </a:p>
        </p:txBody>
      </p:sp>
    </p:spTree>
    <p:extLst>
      <p:ext uri="{BB962C8B-B14F-4D97-AF65-F5344CB8AC3E}">
        <p14:creationId xmlns:p14="http://schemas.microsoft.com/office/powerpoint/2010/main" val="3695382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500" dirty="0">
                <a:latin typeface="Algerian" panose="04020705040A02060702" pitchFamily="82" charset="0"/>
              </a:rPr>
              <a:t>ID the Verb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You </a:t>
            </a:r>
            <a:r>
              <a:rPr lang="en-US" altLang="en-US" dirty="0"/>
              <a:t>need to look and see what specifically the verb is asking </a:t>
            </a:r>
            <a:r>
              <a:rPr lang="en-US" altLang="en-US" dirty="0" smtClean="0"/>
              <a:t>you </a:t>
            </a:r>
            <a:r>
              <a:rPr lang="en-US" altLang="en-US" dirty="0"/>
              <a:t>to do in the </a:t>
            </a:r>
            <a:r>
              <a:rPr lang="en-US" altLang="en-US" b="1" u="sng" dirty="0"/>
              <a:t>question</a:t>
            </a:r>
          </a:p>
          <a:p>
            <a:pPr lvl="1"/>
            <a:r>
              <a:rPr lang="en-US" altLang="en-US" sz="4000" dirty="0"/>
              <a:t>Conclude, </a:t>
            </a:r>
            <a:r>
              <a:rPr lang="en-US" altLang="en-US" sz="4000" dirty="0" smtClean="0"/>
              <a:t>Infer</a:t>
            </a:r>
            <a:r>
              <a:rPr lang="en-US" altLang="en-US" sz="4000" dirty="0"/>
              <a:t>, </a:t>
            </a:r>
            <a:r>
              <a:rPr lang="en-US" altLang="en-US" sz="4000" dirty="0" smtClean="0"/>
              <a:t>Compare</a:t>
            </a:r>
            <a:r>
              <a:rPr lang="en-US" altLang="en-US" sz="4000" dirty="0"/>
              <a:t>, etc</a:t>
            </a:r>
            <a:r>
              <a:rPr lang="en-US" altLang="en-US" sz="4000" dirty="0" smtClean="0"/>
              <a:t>.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50705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r>
              <a:rPr lang="en-US" altLang="en-US" sz="8000" dirty="0">
                <a:latin typeface="Algerian" panose="04020705040A02060702" pitchFamily="82" charset="0"/>
              </a:rPr>
              <a:t>The English Test</a:t>
            </a:r>
          </a:p>
        </p:txBody>
      </p:sp>
    </p:spTree>
    <p:extLst>
      <p:ext uri="{BB962C8B-B14F-4D97-AF65-F5344CB8AC3E}">
        <p14:creationId xmlns:p14="http://schemas.microsoft.com/office/powerpoint/2010/main" val="2909821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 Info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The English test is divided into five passages, each with about 15 questions.  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45 minutes for 75 questions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This averages out to about 30 seconds per </a:t>
            </a:r>
            <a:r>
              <a:rPr lang="en-US" altLang="en-US" sz="2800" dirty="0" smtClean="0"/>
              <a:t>question.  Word!</a:t>
            </a: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However, some questions will be easier than others, allowing students to spend more time on the difficult ones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A word, phrase, or sentence will be underlined and there will be four options for correcting it</a:t>
            </a:r>
          </a:p>
        </p:txBody>
      </p:sp>
    </p:spTree>
    <p:extLst>
      <p:ext uri="{BB962C8B-B14F-4D97-AF65-F5344CB8AC3E}">
        <p14:creationId xmlns:p14="http://schemas.microsoft.com/office/powerpoint/2010/main" val="12122847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171"/>
            <a:ext cx="8229600" cy="1143000"/>
          </a:xfrm>
        </p:spPr>
        <p:txBody>
          <a:bodyPr/>
          <a:lstStyle/>
          <a:p>
            <a:r>
              <a:rPr lang="en-US" altLang="en-US" dirty="0">
                <a:latin typeface="Algerian" panose="04020705040A02060702" pitchFamily="82" charset="0"/>
              </a:rPr>
              <a:t>English Test Skills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0171"/>
            <a:ext cx="8229600" cy="4525963"/>
          </a:xfrm>
        </p:spPr>
        <p:txBody>
          <a:bodyPr/>
          <a:lstStyle/>
          <a:p>
            <a:r>
              <a:rPr lang="en-US" altLang="en-US" dirty="0" smtClean="0"/>
              <a:t>Wordiness—the </a:t>
            </a:r>
            <a:r>
              <a:rPr lang="en-US" altLang="en-US" dirty="0"/>
              <a:t>wrong answers are often </a:t>
            </a:r>
            <a:r>
              <a:rPr lang="en-US" altLang="en-US" u="sng" dirty="0"/>
              <a:t>wrong</a:t>
            </a:r>
            <a:r>
              <a:rPr lang="en-US" altLang="en-US" dirty="0"/>
              <a:t> because they are </a:t>
            </a:r>
            <a:r>
              <a:rPr lang="en-US" altLang="en-US" u="sng" dirty="0"/>
              <a:t>too </a:t>
            </a:r>
            <a:r>
              <a:rPr lang="en-US" altLang="en-US" dirty="0" smtClean="0"/>
              <a:t>wordy.  The </a:t>
            </a:r>
            <a:r>
              <a:rPr lang="en-US" altLang="en-US" dirty="0"/>
              <a:t>long, complicated, sophisticated-sounding answers are </a:t>
            </a:r>
            <a:r>
              <a:rPr lang="en-US" altLang="en-US" b="1" dirty="0"/>
              <a:t>WRONG</a:t>
            </a:r>
            <a:r>
              <a:rPr lang="en-US" altLang="en-US" dirty="0"/>
              <a:t> </a:t>
            </a:r>
            <a:r>
              <a:rPr lang="en-US" altLang="en-US" i="1" dirty="0"/>
              <a:t>most of the </a:t>
            </a:r>
            <a:r>
              <a:rPr lang="en-US" altLang="en-US" i="1" dirty="0" smtClean="0"/>
              <a:t>time</a:t>
            </a:r>
            <a:r>
              <a:rPr lang="en-US" altLang="en-US" dirty="0" smtClean="0"/>
              <a:t>.  Just remember: </a:t>
            </a:r>
            <a:r>
              <a:rPr lang="en-US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 SHAKESPEARE!</a:t>
            </a:r>
            <a:endParaRPr lang="en-US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dirty="0" smtClean="0"/>
              <a:t>Also, if the wording is concise but just “sounds” off—chopped or flip-flopped—then it’s probably not the correct simple answer.  </a:t>
            </a:r>
            <a:br>
              <a:rPr lang="en-US" altLang="en-US" dirty="0" smtClean="0"/>
            </a:br>
            <a:r>
              <a:rPr lang="en-US" altLang="en-US" dirty="0" smtClean="0"/>
              <a:t>Just remember:  </a:t>
            </a:r>
            <a:r>
              <a:rPr lang="en-US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 YODA!</a:t>
            </a:r>
            <a:endParaRPr lang="en-US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01594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REMEMBER: </a:t>
            </a:r>
            <a:endParaRPr lang="en-US" sz="7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2050" name="Picture 2" descr="http://www.efecade.com.br/wp-content/uploads/2013/01/SHAKESPE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294322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4.bp.blogspot.com/-D-q_ZyBrRZY/UEC0P1gZhMI/AAAAAAAAArU/89q7l8hf354/s1600/master-yod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4" t="4412" r="16500"/>
          <a:stretch/>
        </p:blipFill>
        <p:spPr bwMode="auto">
          <a:xfrm>
            <a:off x="4800600" y="2209800"/>
            <a:ext cx="35052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&quot;No&quot; Symbol 3"/>
          <p:cNvSpPr/>
          <p:nvPr/>
        </p:nvSpPr>
        <p:spPr>
          <a:xfrm>
            <a:off x="290512" y="1676400"/>
            <a:ext cx="4107180" cy="4419600"/>
          </a:xfrm>
          <a:prstGeom prst="noSmoking">
            <a:avLst/>
          </a:prstGeom>
          <a:solidFill>
            <a:srgbClr val="FF0000">
              <a:alpha val="50000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&quot;No&quot; Symbol 6"/>
          <p:cNvSpPr/>
          <p:nvPr/>
        </p:nvSpPr>
        <p:spPr>
          <a:xfrm>
            <a:off x="4572000" y="1771650"/>
            <a:ext cx="4107180" cy="4419600"/>
          </a:xfrm>
          <a:prstGeom prst="noSmoking">
            <a:avLst/>
          </a:prstGeom>
          <a:solidFill>
            <a:srgbClr val="FF0000">
              <a:alpha val="50000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4983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248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/>
              <a:t>The </a:t>
            </a:r>
            <a:r>
              <a:rPr lang="en-US" altLang="en-US" b="1" u="sng" dirty="0"/>
              <a:t>shortest</a:t>
            </a:r>
            <a:r>
              <a:rPr lang="en-US" altLang="en-US" b="1" dirty="0"/>
              <a:t> answer </a:t>
            </a:r>
            <a:r>
              <a:rPr lang="en-US" altLang="en-US" dirty="0"/>
              <a:t>is not </a:t>
            </a:r>
            <a:r>
              <a:rPr lang="en-US" altLang="en-US" u="sng" dirty="0"/>
              <a:t>always</a:t>
            </a:r>
            <a:r>
              <a:rPr lang="en-US" altLang="en-US" dirty="0"/>
              <a:t>, but </a:t>
            </a:r>
            <a:r>
              <a:rPr lang="en-US" altLang="en-US" dirty="0" smtClean="0"/>
              <a:t>is </a:t>
            </a:r>
            <a:r>
              <a:rPr lang="en-US" altLang="en-US" i="1" dirty="0" smtClean="0"/>
              <a:t>often</a:t>
            </a:r>
            <a:r>
              <a:rPr lang="en-US" altLang="en-US" i="1" dirty="0"/>
              <a:t>, </a:t>
            </a:r>
            <a:r>
              <a:rPr lang="en-US" altLang="en-US" dirty="0" smtClean="0"/>
              <a:t>the right choice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We want the clearest, most straightforward answer we can get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No more, no less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When </a:t>
            </a:r>
            <a:r>
              <a:rPr lang="en-US" altLang="en-US" dirty="0" smtClean="0"/>
              <a:t>you </a:t>
            </a:r>
            <a:r>
              <a:rPr lang="en-US" altLang="en-US" dirty="0"/>
              <a:t>are in </a:t>
            </a:r>
            <a:r>
              <a:rPr lang="en-US" altLang="en-US" dirty="0" smtClean="0"/>
              <a:t>complete doubt at your return look at questions, </a:t>
            </a:r>
            <a:r>
              <a:rPr lang="en-US" altLang="en-US" dirty="0"/>
              <a:t>instead of wasting </a:t>
            </a:r>
            <a:r>
              <a:rPr lang="en-US" altLang="en-US" dirty="0" smtClean="0"/>
              <a:t>precious time</a:t>
            </a:r>
            <a:r>
              <a:rPr lang="en-US" altLang="en-US" dirty="0"/>
              <a:t>, </a:t>
            </a:r>
            <a:r>
              <a:rPr lang="en-US" altLang="en-US" dirty="0" smtClean="0"/>
              <a:t>you should </a:t>
            </a:r>
            <a:r>
              <a:rPr lang="en-US" altLang="en-US" dirty="0"/>
              <a:t>pick the shortest answer on the </a:t>
            </a:r>
            <a:r>
              <a:rPr lang="en-US" altLang="en-US" u="sng" dirty="0"/>
              <a:t>English</a:t>
            </a:r>
            <a:r>
              <a:rPr lang="en-US" altLang="en-US" dirty="0"/>
              <a:t> test and move 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Questions that are long and seem complicated are ones students will often just guess </a:t>
            </a:r>
            <a:r>
              <a:rPr lang="en-US" altLang="en-US" dirty="0" smtClean="0"/>
              <a:t>on—you </a:t>
            </a:r>
            <a:r>
              <a:rPr lang="en-US" altLang="en-US" dirty="0"/>
              <a:t>need to understand these are often quite </a:t>
            </a:r>
            <a:r>
              <a:rPr lang="en-US" altLang="en-US" dirty="0" smtClean="0"/>
              <a:t>easy.  Pace yourself!</a:t>
            </a: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0430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lgerian" panose="04020705040A02060702" pitchFamily="82" charset="0"/>
              </a:rPr>
              <a:t>Skills cont.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Redundancy—the test looks for students’ abilities to identify redundant information</a:t>
            </a:r>
          </a:p>
          <a:p>
            <a:r>
              <a:rPr lang="en-US" altLang="en-US" dirty="0"/>
              <a:t>We want no more, no less information than we need to get the point across</a:t>
            </a:r>
          </a:p>
          <a:p>
            <a:r>
              <a:rPr lang="en-US" altLang="en-US" dirty="0" smtClean="0"/>
              <a:t>Generally, the </a:t>
            </a:r>
            <a:r>
              <a:rPr lang="en-US" altLang="en-US" dirty="0"/>
              <a:t>answer should sound like someone would </a:t>
            </a:r>
            <a:r>
              <a:rPr lang="en-US" altLang="en-US" dirty="0" smtClean="0"/>
              <a:t>talk.  Well, someone with a basic, educated grasp on the English language…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5616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The ACT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105400"/>
          </a:xfrm>
        </p:spPr>
        <p:txBody>
          <a:bodyPr/>
          <a:lstStyle/>
          <a:p>
            <a:r>
              <a:rPr lang="en-US" dirty="0" smtClean="0"/>
              <a:t>The ACT</a:t>
            </a:r>
            <a:r>
              <a:rPr lang="en-US" baseline="30000" dirty="0" smtClean="0"/>
              <a:t>®</a:t>
            </a:r>
            <a:r>
              <a:rPr lang="en-US" dirty="0" smtClean="0"/>
              <a:t> test assesses high school students' general educational development and their ability to complete college-level work.</a:t>
            </a:r>
          </a:p>
          <a:p>
            <a:r>
              <a:rPr lang="en-US" dirty="0" smtClean="0"/>
              <a:t>The multiple-choice tests cover four skill areas: English, </a:t>
            </a:r>
            <a:r>
              <a:rPr lang="en-US" dirty="0" smtClean="0"/>
              <a:t>Mathematics</a:t>
            </a:r>
            <a:r>
              <a:rPr lang="en-US" dirty="0" smtClean="0"/>
              <a:t>, </a:t>
            </a:r>
            <a:r>
              <a:rPr lang="en-US" dirty="0" smtClean="0"/>
              <a:t>Reading</a:t>
            </a:r>
            <a:r>
              <a:rPr lang="en-US" dirty="0" smtClean="0"/>
              <a:t>, and </a:t>
            </a:r>
            <a:r>
              <a:rPr lang="en-US" dirty="0" smtClean="0"/>
              <a:t>Science</a:t>
            </a:r>
            <a:r>
              <a:rPr lang="en-US" dirty="0" smtClean="0"/>
              <a:t>.</a:t>
            </a:r>
          </a:p>
          <a:p>
            <a:pPr>
              <a:buFont typeface="Arial" charset="0"/>
              <a:buNone/>
            </a:pPr>
            <a:r>
              <a:rPr lang="en-US" sz="1400" dirty="0" smtClean="0"/>
              <a:t>	</a:t>
            </a:r>
            <a:r>
              <a:rPr lang="en-US" dirty="0" smtClean="0"/>
              <a:t>			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2050" name="Picture 2" descr="C:\Users\jtucker\AppData\Local\Microsoft\Windows\Temporary Internet Files\Content.IE5\4MTDNCCS\MC90008862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457" y="3810001"/>
            <a:ext cx="3747449" cy="293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229600" cy="6248400"/>
          </a:xfrm>
        </p:spPr>
        <p:txBody>
          <a:bodyPr/>
          <a:lstStyle/>
          <a:p>
            <a:r>
              <a:rPr lang="en-US" altLang="en-US" dirty="0" smtClean="0"/>
              <a:t>Irrelevance—you </a:t>
            </a:r>
            <a:r>
              <a:rPr lang="en-US" altLang="en-US" dirty="0"/>
              <a:t>will also be tested on whether or not information is relevant exactly where it is placed</a:t>
            </a:r>
          </a:p>
          <a:p>
            <a:r>
              <a:rPr lang="en-US" altLang="en-US" dirty="0"/>
              <a:t>While it might be relevant in paragraph 2, we don’t want it if we’re answering something about paragraph 5</a:t>
            </a:r>
          </a:p>
          <a:p>
            <a:r>
              <a:rPr lang="en-US" altLang="en-US" dirty="0"/>
              <a:t>This also gets into organization, which </a:t>
            </a:r>
            <a:r>
              <a:rPr lang="en-US" altLang="en-US" dirty="0" smtClean="0"/>
              <a:t>you </a:t>
            </a:r>
            <a:r>
              <a:rPr lang="en-US" altLang="en-US" dirty="0"/>
              <a:t>will be questioned on, as well</a:t>
            </a:r>
          </a:p>
        </p:txBody>
      </p:sp>
    </p:spTree>
    <p:extLst>
      <p:ext uri="{BB962C8B-B14F-4D97-AF65-F5344CB8AC3E}">
        <p14:creationId xmlns:p14="http://schemas.microsoft.com/office/powerpoint/2010/main" val="1301390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dirty="0">
                <a:latin typeface="Algerian" panose="04020705040A02060702" pitchFamily="82" charset="0"/>
              </a:rPr>
              <a:t>Punctuation and Agreement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r>
              <a:rPr lang="en-US" altLang="en-US" dirty="0"/>
              <a:t>More than anything, students will encounter subject/verb agreement, pronoun/antecedent agreement, verb tense, and punctuation questions</a:t>
            </a:r>
          </a:p>
          <a:p>
            <a:r>
              <a:rPr lang="en-US" altLang="en-US" dirty="0" smtClean="0"/>
              <a:t>You </a:t>
            </a:r>
            <a:r>
              <a:rPr lang="en-US" altLang="en-US" dirty="0"/>
              <a:t>need to know to look for the subtle differences, like one answer choice offers a comma, one a semicolon, one a colon, and the last a period</a:t>
            </a:r>
          </a:p>
          <a:p>
            <a:r>
              <a:rPr lang="en-US" altLang="en-US" dirty="0" smtClean="0"/>
              <a:t>You </a:t>
            </a:r>
            <a:r>
              <a:rPr lang="en-US" altLang="en-US" dirty="0"/>
              <a:t>will also get questions about apostrophes</a:t>
            </a:r>
          </a:p>
        </p:txBody>
      </p:sp>
    </p:spTree>
    <p:extLst>
      <p:ext uri="{BB962C8B-B14F-4D97-AF65-F5344CB8AC3E}">
        <p14:creationId xmlns:p14="http://schemas.microsoft.com/office/powerpoint/2010/main" val="1694795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171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latin typeface="Algerian" panose="04020705040A02060702" pitchFamily="82" charset="0"/>
              </a:rPr>
              <a:t>RANDOM Tricks </a:t>
            </a:r>
            <a:r>
              <a:rPr lang="en-US" altLang="en-US" dirty="0">
                <a:latin typeface="Algerian" panose="04020705040A02060702" pitchFamily="82" charset="0"/>
              </a:rPr>
              <a:t>of the Test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Many times, an answer with a colon in it will not be </a:t>
            </a:r>
            <a:r>
              <a:rPr lang="en-US" altLang="en-US" dirty="0" smtClean="0"/>
              <a:t>correct.  (Not always, but if you are guessing or using process of elimination.)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The more commas in an answer choice, the more likely it is that it’s wrong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OMIT is always the shortest answer choice (although that doesn’t mean it’s </a:t>
            </a:r>
            <a:r>
              <a:rPr lang="en-US" altLang="en-US" dirty="0" smtClean="0"/>
              <a:t>correct)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If it sounds really complicated, it’s </a:t>
            </a:r>
            <a:r>
              <a:rPr lang="en-US" altLang="en-US" i="1" dirty="0"/>
              <a:t>probably</a:t>
            </a:r>
            <a:r>
              <a:rPr lang="en-US" altLang="en-US" dirty="0"/>
              <a:t> too complicated to be </a:t>
            </a:r>
            <a:r>
              <a:rPr lang="en-US" altLang="en-US" dirty="0" smtClean="0"/>
              <a:t>correct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1989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2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" y="33867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  Purpose: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u="sng" dirty="0" smtClean="0"/>
              <a:t>For students:</a:t>
            </a:r>
          </a:p>
          <a:p>
            <a:r>
              <a:rPr lang="en-US" dirty="0" smtClean="0"/>
              <a:t>To advise students about their academic standing statewide and nationwide</a:t>
            </a:r>
          </a:p>
          <a:p>
            <a:r>
              <a:rPr lang="en-US" dirty="0" smtClean="0"/>
              <a:t>To identify academic areas of strength and weakness</a:t>
            </a:r>
          </a:p>
          <a:p>
            <a:pPr>
              <a:buFont typeface="Arial" charset="0"/>
              <a:buNone/>
            </a:pPr>
            <a:r>
              <a:rPr lang="en-US" u="sng" dirty="0" smtClean="0"/>
              <a:t>For colleges and universities:</a:t>
            </a:r>
          </a:p>
          <a:p>
            <a:r>
              <a:rPr lang="en-US" dirty="0" smtClean="0"/>
              <a:t>To determine a student’s potential academic performance/success in college</a:t>
            </a:r>
          </a:p>
        </p:txBody>
      </p:sp>
      <p:pic>
        <p:nvPicPr>
          <p:cNvPr id="5124" name="Picture 2" descr="C:\Documents and Settings\efudd\Local Settings\Temporary Internet Files\Content.IE5\SKVGWJ79\MCBL00699_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181599"/>
            <a:ext cx="2324100" cy="147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ACT and SAT: </a:t>
            </a:r>
            <a:br>
              <a:rPr lang="en-US" dirty="0" smtClean="0"/>
            </a:br>
            <a:r>
              <a:rPr lang="en-US" dirty="0" smtClean="0"/>
              <a:t>Use by Colleges/Universities</a:t>
            </a:r>
            <a:endParaRPr 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Admission</a:t>
            </a:r>
          </a:p>
          <a:p>
            <a:pPr>
              <a:buFont typeface="Arial" charset="0"/>
              <a:buNone/>
            </a:pPr>
            <a:r>
              <a:rPr lang="en-US" dirty="0" smtClean="0"/>
              <a:t>Used in conjunction with class rank, GPA, admission essays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r>
              <a:rPr lang="en-US" u="sng" dirty="0" smtClean="0"/>
              <a:t>Scholarships</a:t>
            </a:r>
          </a:p>
          <a:p>
            <a:pPr>
              <a:buFont typeface="Arial" charset="0"/>
              <a:buNone/>
            </a:pPr>
            <a:r>
              <a:rPr lang="en-US" dirty="0" smtClean="0"/>
              <a:t>Many universities have one application for university scholarships</a:t>
            </a:r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pic>
        <p:nvPicPr>
          <p:cNvPr id="6148" name="Picture 2" descr="C:\Documents and Settings\efudd\Local Settings\Temporary Internet Files\Content.IE5\39SFWHMA\MCj0440391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814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 descr="C:\Documents and Settings\efudd\Local Settings\Temporary Internet Files\Content.IE5\39SFWHMA\MCBD06926_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71800"/>
            <a:ext cx="1879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304800"/>
            <a:ext cx="8001000" cy="1216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Scores:</a:t>
            </a:r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66738" y="1752600"/>
            <a:ext cx="8001000" cy="4267200"/>
          </a:xfrm>
          <a:ln/>
        </p:spPr>
        <p:txBody>
          <a:bodyPr/>
          <a:lstStyle/>
          <a:p>
            <a:pPr marL="468313" indent="-468313">
              <a:buClr>
                <a:srgbClr val="CC0000"/>
              </a:buClr>
              <a:buSzPct val="65000"/>
              <a:buFont typeface="Wingdings" charset="2"/>
              <a:buChar char="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4800" dirty="0"/>
              <a:t>36 Point Scale</a:t>
            </a:r>
          </a:p>
          <a:p>
            <a:pPr marL="906463" lvl="1" indent="-436563">
              <a:buClr>
                <a:srgbClr val="CC0000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4800" dirty="0" smtClean="0"/>
              <a:t>33+ </a:t>
            </a:r>
            <a:r>
              <a:rPr lang="en-US" sz="4800" dirty="0"/>
              <a:t>is 99</a:t>
            </a:r>
            <a:r>
              <a:rPr lang="en-US" sz="4800" baseline="30000" dirty="0"/>
              <a:t>th</a:t>
            </a:r>
            <a:r>
              <a:rPr lang="en-US" sz="4800" dirty="0"/>
              <a:t> percentile  (91.667)</a:t>
            </a:r>
          </a:p>
          <a:p>
            <a:pPr marL="906463" lvl="1" indent="-436563">
              <a:buClr>
                <a:srgbClr val="CC0000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4800" dirty="0"/>
              <a:t>20 is 53</a:t>
            </a:r>
            <a:r>
              <a:rPr lang="en-US" sz="4800" baseline="30000" dirty="0"/>
              <a:t>rd</a:t>
            </a:r>
            <a:r>
              <a:rPr lang="en-US" sz="4800" dirty="0"/>
              <a:t> percentile  (55.556</a:t>
            </a:r>
            <a:r>
              <a:rPr lang="en-US" sz="4800" dirty="0" smtClean="0"/>
              <a:t>)</a:t>
            </a:r>
            <a:endParaRPr lang="en-US" sz="4800" dirty="0"/>
          </a:p>
        </p:txBody>
      </p:sp>
      <p:pic>
        <p:nvPicPr>
          <p:cNvPr id="63490" name="Picture 2" descr="C:\Users\jtucker\AppData\Local\Microsoft\Windows\Temporary Internet Files\Content.IE5\8QZQSRIV\MC90041239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838200"/>
            <a:ext cx="2361446" cy="202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53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76200"/>
            <a:ext cx="10009910" cy="6477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9200" y="1066800"/>
            <a:ext cx="1905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21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2930</TotalTime>
  <Words>1611</Words>
  <Application>Microsoft Office PowerPoint</Application>
  <PresentationFormat>On-screen Show (4:3)</PresentationFormat>
  <Paragraphs>218</Paragraphs>
  <Slides>53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8" baseType="lpstr">
      <vt:lpstr>Gulim</vt:lpstr>
      <vt:lpstr>GungsuhChe</vt:lpstr>
      <vt:lpstr>Adobe Caslon Pro</vt:lpstr>
      <vt:lpstr>Agency FB</vt:lpstr>
      <vt:lpstr>Algerian</vt:lpstr>
      <vt:lpstr>Arial</vt:lpstr>
      <vt:lpstr>Arial Rounded MT Bold</vt:lpstr>
      <vt:lpstr>Berlin Sans FB</vt:lpstr>
      <vt:lpstr>Britannic Bold</vt:lpstr>
      <vt:lpstr>Calibri</vt:lpstr>
      <vt:lpstr>Consolas</vt:lpstr>
      <vt:lpstr>Goudy Stout</vt:lpstr>
      <vt:lpstr>Wingdings</vt:lpstr>
      <vt:lpstr>Office Theme</vt:lpstr>
      <vt:lpstr>Default Design</vt:lpstr>
      <vt:lpstr>PowerPoint Presentation</vt:lpstr>
      <vt:lpstr>ACT Test Prep Rap</vt:lpstr>
      <vt:lpstr>WORD  UP!</vt:lpstr>
      <vt:lpstr>PowerPoint Presentation</vt:lpstr>
      <vt:lpstr>The ACT</vt:lpstr>
      <vt:lpstr>ACT  Purpose:</vt:lpstr>
      <vt:lpstr>ACT and SAT:  Use by Colleges/Universities</vt:lpstr>
      <vt:lpstr>Scores:</vt:lpstr>
      <vt:lpstr>PowerPoint Presentation</vt:lpstr>
      <vt:lpstr>ACT: Test Structure</vt:lpstr>
      <vt:lpstr>ACT: English section</vt:lpstr>
      <vt:lpstr>Structure</vt:lpstr>
      <vt:lpstr>PowerPoint Presentation</vt:lpstr>
      <vt:lpstr>3:  ACT Loves Verb Tense</vt:lpstr>
      <vt:lpstr>4:  ACT Loves Antecedents</vt:lpstr>
      <vt:lpstr>ACT: Test Structure</vt:lpstr>
      <vt:lpstr>PowerPoint Presentation</vt:lpstr>
      <vt:lpstr>ACT: Reading Section</vt:lpstr>
      <vt:lpstr>ACT: Reading Section</vt:lpstr>
      <vt:lpstr>Determine Purpose</vt:lpstr>
      <vt:lpstr>The ACT Test Overall</vt:lpstr>
      <vt:lpstr>ACT: Testing Tips</vt:lpstr>
      <vt:lpstr>ACT: Testing Tips</vt:lpstr>
      <vt:lpstr>ACT: Testing Tips</vt:lpstr>
      <vt:lpstr>ACT: Testing Tips</vt:lpstr>
      <vt:lpstr>ACT Website</vt:lpstr>
      <vt:lpstr>ACT: Scores</vt:lpstr>
      <vt:lpstr>Good News!</vt:lpstr>
      <vt:lpstr>You can get college credit for a strong test score in English:</vt:lpstr>
      <vt:lpstr>ACT: How Many Times?</vt:lpstr>
      <vt:lpstr>ACT: Test Day Tips</vt:lpstr>
      <vt:lpstr>WORD  UP!</vt:lpstr>
      <vt:lpstr> ACT Tips  </vt:lpstr>
      <vt:lpstr>PowerPoint Presentation</vt:lpstr>
      <vt:lpstr>Helpful Tips for Students</vt:lpstr>
      <vt:lpstr>The Reading Test</vt:lpstr>
      <vt:lpstr>The Facts</vt:lpstr>
      <vt:lpstr>PowerPoint Presentation</vt:lpstr>
      <vt:lpstr>PowerPoint Presentation</vt:lpstr>
      <vt:lpstr>Skills Used</vt:lpstr>
      <vt:lpstr>Skills (cont.)</vt:lpstr>
      <vt:lpstr>Annotation</vt:lpstr>
      <vt:lpstr>ID the Verb</vt:lpstr>
      <vt:lpstr>The English Test</vt:lpstr>
      <vt:lpstr>Basic Info</vt:lpstr>
      <vt:lpstr>English Test Skills</vt:lpstr>
      <vt:lpstr>REMEMBER: </vt:lpstr>
      <vt:lpstr>PowerPoint Presentation</vt:lpstr>
      <vt:lpstr>Skills cont.</vt:lpstr>
      <vt:lpstr>PowerPoint Presentation</vt:lpstr>
      <vt:lpstr>Punctuation and Agreement</vt:lpstr>
      <vt:lpstr>RANDOM Tricks of the Test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 and SAT PREP</dc:title>
  <dc:creator>Robbie</dc:creator>
  <cp:lastModifiedBy>Jeremy Tucker</cp:lastModifiedBy>
  <cp:revision>83</cp:revision>
  <dcterms:created xsi:type="dcterms:W3CDTF">2009-10-29T15:17:40Z</dcterms:created>
  <dcterms:modified xsi:type="dcterms:W3CDTF">2015-02-26T19:31:35Z</dcterms:modified>
</cp:coreProperties>
</file>