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660"/>
  </p:normalViewPr>
  <p:slideViewPr>
    <p:cSldViewPr snapToGrid="0">
      <p:cViewPr varScale="1">
        <p:scale>
          <a:sx n="59" d="100"/>
          <a:sy n="59" d="100"/>
        </p:scale>
        <p:origin x="84" y="11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4/17/2015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4/17/2015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179615"/>
            <a:ext cx="10656888" cy="2971801"/>
          </a:xfrm>
        </p:spPr>
        <p:txBody>
          <a:bodyPr>
            <a:noAutofit/>
          </a:bodyPr>
          <a:lstStyle/>
          <a:p>
            <a:r>
              <a:rPr lang="en-US" sz="15500" b="1" dirty="0" smtClean="0">
                <a:effectLst>
                  <a:glow rad="127000">
                    <a:schemeClr val="bg1">
                      <a:lumMod val="65000"/>
                      <a:lumOff val="35000"/>
                    </a:schemeClr>
                  </a:glow>
                </a:effectLst>
                <a:latin typeface="Freestyle Script" panose="030804020302050B0404" pitchFamily="66" charset="0"/>
              </a:rPr>
              <a:t>FUN </a:t>
            </a:r>
            <a:r>
              <a:rPr lang="en-US" sz="15500" b="1" dirty="0" err="1" smtClean="0">
                <a:effectLst>
                  <a:glow rad="127000">
                    <a:schemeClr val="bg1">
                      <a:lumMod val="65000"/>
                      <a:lumOff val="35000"/>
                    </a:schemeClr>
                  </a:glow>
                </a:effectLst>
                <a:latin typeface="Freestyle Script" panose="030804020302050B0404" pitchFamily="66" charset="0"/>
              </a:rPr>
              <a:t>FUN</a:t>
            </a:r>
            <a:r>
              <a:rPr lang="en-US" sz="15500" b="1" dirty="0" smtClean="0">
                <a:effectLst>
                  <a:glow rad="127000">
                    <a:schemeClr val="bg1">
                      <a:lumMod val="65000"/>
                      <a:lumOff val="35000"/>
                    </a:schemeClr>
                  </a:glow>
                </a:effectLst>
                <a:latin typeface="Freestyle Script" panose="030804020302050B0404" pitchFamily="66" charset="0"/>
              </a:rPr>
              <a:t> TIME!</a:t>
            </a:r>
            <a:endParaRPr lang="en-US" sz="15500" b="1" dirty="0">
              <a:effectLst>
                <a:glow rad="127000">
                  <a:schemeClr val="bg1">
                    <a:lumMod val="65000"/>
                    <a:lumOff val="35000"/>
                  </a:schemeClr>
                </a:glow>
              </a:effectLst>
              <a:latin typeface="Freestyle Script" panose="030804020302050B0404" pitchFamily="66" charset="0"/>
            </a:endParaRPr>
          </a:p>
        </p:txBody>
      </p:sp>
      <p:sp>
        <p:nvSpPr>
          <p:cNvPr id="3" name="Subtitle 2"/>
          <p:cNvSpPr>
            <a:spLocks noGrp="1"/>
          </p:cNvSpPr>
          <p:nvPr>
            <p:ph type="subTitle" idx="1"/>
          </p:nvPr>
        </p:nvSpPr>
        <p:spPr>
          <a:xfrm>
            <a:off x="520925" y="3256039"/>
            <a:ext cx="11333617" cy="1087361"/>
          </a:xfrm>
        </p:spPr>
        <p:txBody>
          <a:bodyPr/>
          <a:lstStyle/>
          <a:p>
            <a:r>
              <a:rPr lang="en-US" sz="3500" dirty="0" smtClean="0">
                <a:effectLst>
                  <a:glow rad="127000">
                    <a:schemeClr val="tx2">
                      <a:lumMod val="20000"/>
                      <a:lumOff val="80000"/>
                    </a:schemeClr>
                  </a:glow>
                </a:effectLst>
                <a:latin typeface="Arial Black" panose="020B0A04020102020204" pitchFamily="34" charset="0"/>
              </a:rPr>
              <a:t>Today begins the journey of your creation.  </a:t>
            </a:r>
          </a:p>
          <a:p>
            <a:endParaRPr lang="en-US" dirty="0"/>
          </a:p>
        </p:txBody>
      </p:sp>
      <p:sp>
        <p:nvSpPr>
          <p:cNvPr id="4" name="TextBox 3"/>
          <p:cNvSpPr txBox="1"/>
          <p:nvPr/>
        </p:nvSpPr>
        <p:spPr>
          <a:xfrm>
            <a:off x="520925" y="4686300"/>
            <a:ext cx="11105018" cy="1077218"/>
          </a:xfrm>
          <a:prstGeom prst="rect">
            <a:avLst/>
          </a:prstGeom>
          <a:noFill/>
        </p:spPr>
        <p:txBody>
          <a:bodyPr wrap="square" rtlCol="0">
            <a:spAutoFit/>
          </a:bodyPr>
          <a:lstStyle/>
          <a:p>
            <a:r>
              <a:rPr lang="en-US" sz="3200" dirty="0" smtClean="0">
                <a:effectLst>
                  <a:glow rad="127000">
                    <a:schemeClr val="accent1">
                      <a:lumMod val="75000"/>
                    </a:schemeClr>
                  </a:glow>
                </a:effectLst>
                <a:latin typeface="Arial Black" panose="020B0A04020102020204" pitchFamily="34" charset="0"/>
              </a:rPr>
              <a:t>Before we get into that, though, think back to when you were younger…</a:t>
            </a:r>
            <a:endParaRPr lang="en-US" sz="3200" dirty="0">
              <a:effectLst>
                <a:glow rad="127000">
                  <a:schemeClr val="accent1">
                    <a:lumMod val="75000"/>
                  </a:schemeClr>
                </a:glow>
              </a:effectLst>
              <a:latin typeface="Arial Black" panose="020B0A04020102020204" pitchFamily="34" charset="0"/>
            </a:endParaRPr>
          </a:p>
        </p:txBody>
      </p:sp>
    </p:spTree>
    <p:extLst>
      <p:ext uri="{BB962C8B-B14F-4D97-AF65-F5344CB8AC3E}">
        <p14:creationId xmlns:p14="http://schemas.microsoft.com/office/powerpoint/2010/main" val="296355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026" name="Picture 2" descr="http://makeadifference4kids.files.wordpress.com/2011/12/kid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386" y="0"/>
            <a:ext cx="1029078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359059" y="2493433"/>
            <a:ext cx="9895114" cy="1507067"/>
          </a:xfrm>
        </p:spPr>
        <p:txBody>
          <a:bodyPr>
            <a:noAutofit/>
          </a:bodyPr>
          <a:lstStyle/>
          <a:p>
            <a:r>
              <a:rPr lang="en-US" sz="8800" b="1" dirty="0" smtClean="0">
                <a:effectLst>
                  <a:glow rad="127000">
                    <a:srgbClr val="FF0000"/>
                  </a:glow>
                  <a:outerShdw blurRad="60007" dir="2000400" sy="-30000" kx="-800400" algn="bl" rotWithShape="0">
                    <a:prstClr val="black">
                      <a:alpha val="20000"/>
                    </a:prstClr>
                  </a:outerShdw>
                </a:effectLst>
              </a:rPr>
              <a:t>NOPE—Younger Than That…</a:t>
            </a:r>
            <a:endParaRPr lang="en-US" sz="8800" b="1" dirty="0">
              <a:effectLst>
                <a:glow rad="127000">
                  <a:srgbClr val="FF0000"/>
                </a:glow>
                <a:outerShdw blurRad="60007" dir="2000400" sy="-30000" kx="-800400" algn="bl" rotWithShape="0">
                  <a:prstClr val="black">
                    <a:alpha val="20000"/>
                  </a:prstClr>
                </a:outerShdw>
              </a:effectLst>
            </a:endParaRPr>
          </a:p>
        </p:txBody>
      </p:sp>
    </p:spTree>
    <p:extLst>
      <p:ext uri="{BB962C8B-B14F-4D97-AF65-F5344CB8AC3E}">
        <p14:creationId xmlns:p14="http://schemas.microsoft.com/office/powerpoint/2010/main" val="211154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9869" y="2315632"/>
            <a:ext cx="8534400" cy="1507067"/>
          </a:xfrm>
        </p:spPr>
        <p:txBody>
          <a:bodyPr>
            <a:normAutofit/>
          </a:bodyPr>
          <a:lstStyle/>
          <a:p>
            <a:r>
              <a:rPr lang="en-US" sz="7200" b="1" dirty="0" smtClean="0">
                <a:effectLst>
                  <a:glow rad="127000">
                    <a:schemeClr val="accent1">
                      <a:lumMod val="75000"/>
                    </a:schemeClr>
                  </a:glow>
                </a:effectLst>
              </a:rPr>
              <a:t>MORE  LIKE  THIS…</a:t>
            </a:r>
            <a:endParaRPr lang="en-US" sz="7200" b="1" dirty="0">
              <a:effectLst>
                <a:glow rad="127000">
                  <a:schemeClr val="accent1">
                    <a:lumMod val="75000"/>
                  </a:schemeClr>
                </a:glow>
              </a:effectLst>
            </a:endParaRPr>
          </a:p>
        </p:txBody>
      </p:sp>
      <p:pic>
        <p:nvPicPr>
          <p:cNvPr id="2050" name="Picture 2" descr="http://3.bp.blogspot.com/--2bf-IQGP8U/TmtdwxA-FvI/AAAAAAAACHo/FfdKXOGbAF4/s1600/mobil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613" y="-865413"/>
            <a:ext cx="10469789" cy="78523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76507" y="-1924"/>
            <a:ext cx="6711043" cy="1323439"/>
          </a:xfrm>
          <a:prstGeom prst="rect">
            <a:avLst/>
          </a:prstGeom>
          <a:noFill/>
        </p:spPr>
        <p:txBody>
          <a:bodyPr wrap="square" rtlCol="0">
            <a:spAutoFit/>
          </a:bodyPr>
          <a:lstStyle/>
          <a:p>
            <a:r>
              <a:rPr lang="en-US" sz="8000" b="1" dirty="0" smtClean="0">
                <a:effectLst>
                  <a:glow rad="101600">
                    <a:schemeClr val="tx2">
                      <a:lumMod val="50000"/>
                    </a:schemeClr>
                  </a:glow>
                </a:effectLst>
                <a:latin typeface="Freestyle Script" panose="030804020302050B0404" pitchFamily="66" charset="0"/>
              </a:rPr>
              <a:t>AHHHHHHHHHH…</a:t>
            </a:r>
            <a:endParaRPr lang="en-US" sz="8000" b="1" dirty="0">
              <a:effectLst>
                <a:glow rad="101600">
                  <a:schemeClr val="tx2">
                    <a:lumMod val="50000"/>
                  </a:schemeClr>
                </a:glow>
              </a:effectLst>
              <a:latin typeface="Freestyle Script" panose="030804020302050B0404" pitchFamily="66" charset="0"/>
            </a:endParaRPr>
          </a:p>
        </p:txBody>
      </p:sp>
    </p:spTree>
    <p:extLst>
      <p:ext uri="{BB962C8B-B14F-4D97-AF65-F5344CB8AC3E}">
        <p14:creationId xmlns:p14="http://schemas.microsoft.com/office/powerpoint/2010/main" val="412125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6583" y="2794000"/>
            <a:ext cx="8737374" cy="1507067"/>
          </a:xfrm>
        </p:spPr>
        <p:txBody>
          <a:bodyPr>
            <a:noAutofit/>
          </a:bodyPr>
          <a:lstStyle/>
          <a:p>
            <a:pPr algn="ctr"/>
            <a:r>
              <a:rPr lang="en-US" sz="4400" b="1" dirty="0" smtClean="0">
                <a:effectLst>
                  <a:glow rad="127000">
                    <a:schemeClr val="tx1">
                      <a:lumMod val="50000"/>
                    </a:schemeClr>
                  </a:glow>
                </a:effectLst>
              </a:rPr>
              <a:t>You probably don’t remember the crib…or anything from your first two or three years of life.  However, you all probably know what a baby mobile is.</a:t>
            </a:r>
            <a:endParaRPr lang="en-US" sz="4400" b="1" dirty="0">
              <a:effectLst>
                <a:glow rad="127000">
                  <a:schemeClr val="tx1">
                    <a:lumMod val="50000"/>
                  </a:schemeClr>
                </a:glow>
              </a:effectLst>
            </a:endParaRPr>
          </a:p>
        </p:txBody>
      </p:sp>
      <p:pic>
        <p:nvPicPr>
          <p:cNvPr id="3074" name="Picture 2" descr="http://media-cache-ak0.pinimg.com/736x/b5/86/a9/b586a96da3b3cc19a366e3da094e7ea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773942" cy="332756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bebemoda.co.uk/img/products/Skip%20Hop/Mobiles/treetop-friends-crib-mobil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0" y="3333749"/>
            <a:ext cx="4286250" cy="352425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media-cache-ak0.pinimg.com/736x/c4/3a/ea/c43aea067cff090f66b752244a46f28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34330"/>
            <a:ext cx="4495800" cy="302367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images.babyage.com/icons/localhost/products/large/pem-america-beansprout-with-a-moo-moo-crib-mobile-ac5149mob-33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3942" y="-38101"/>
            <a:ext cx="5133975" cy="513397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tatic.tinytotties.com/IMAGES/PRODUCT/2B/mobile-surf-bu.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33707" y="-69235"/>
            <a:ext cx="4000500" cy="400050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img0.etsystatic.com/001/0/6471403/il_fullxfull.352326000_kuzh.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6672" y="-784584"/>
            <a:ext cx="10709954" cy="8960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48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barn(inVertical)">
                                      <p:cBhvr>
                                        <p:cTn id="13" dur="500"/>
                                        <p:tgtEl>
                                          <p:spTgt spid="307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078"/>
                                        </p:tgtEl>
                                        <p:attrNameLst>
                                          <p:attrName>style.visibility</p:attrName>
                                        </p:attrNameLst>
                                      </p:cBhvr>
                                      <p:to>
                                        <p:strVal val="visible"/>
                                      </p:to>
                                    </p:set>
                                    <p:animEffect transition="in" filter="fade">
                                      <p:cBhvr>
                                        <p:cTn id="18" dur="500"/>
                                        <p:tgtEl>
                                          <p:spTgt spid="307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080"/>
                                        </p:tgtEl>
                                        <p:attrNameLst>
                                          <p:attrName>style.visibility</p:attrName>
                                        </p:attrNameLst>
                                      </p:cBhvr>
                                      <p:to>
                                        <p:strVal val="visible"/>
                                      </p:to>
                                    </p:set>
                                    <p:anim calcmode="lin" valueType="num">
                                      <p:cBhvr>
                                        <p:cTn id="23" dur="1000" fill="hold"/>
                                        <p:tgtEl>
                                          <p:spTgt spid="3080"/>
                                        </p:tgtEl>
                                        <p:attrNameLst>
                                          <p:attrName>ppt_w</p:attrName>
                                        </p:attrNameLst>
                                      </p:cBhvr>
                                      <p:tavLst>
                                        <p:tav tm="0">
                                          <p:val>
                                            <p:fltVal val="0"/>
                                          </p:val>
                                        </p:tav>
                                        <p:tav tm="100000">
                                          <p:val>
                                            <p:strVal val="#ppt_w"/>
                                          </p:val>
                                        </p:tav>
                                      </p:tavLst>
                                    </p:anim>
                                    <p:anim calcmode="lin" valueType="num">
                                      <p:cBhvr>
                                        <p:cTn id="24" dur="1000" fill="hold"/>
                                        <p:tgtEl>
                                          <p:spTgt spid="3080"/>
                                        </p:tgtEl>
                                        <p:attrNameLst>
                                          <p:attrName>ppt_h</p:attrName>
                                        </p:attrNameLst>
                                      </p:cBhvr>
                                      <p:tavLst>
                                        <p:tav tm="0">
                                          <p:val>
                                            <p:fltVal val="0"/>
                                          </p:val>
                                        </p:tav>
                                        <p:tav tm="100000">
                                          <p:val>
                                            <p:strVal val="#ppt_h"/>
                                          </p:val>
                                        </p:tav>
                                      </p:tavLst>
                                    </p:anim>
                                    <p:anim calcmode="lin" valueType="num">
                                      <p:cBhvr>
                                        <p:cTn id="25" dur="1000" fill="hold"/>
                                        <p:tgtEl>
                                          <p:spTgt spid="3080"/>
                                        </p:tgtEl>
                                        <p:attrNameLst>
                                          <p:attrName>style.rotation</p:attrName>
                                        </p:attrNameLst>
                                      </p:cBhvr>
                                      <p:tavLst>
                                        <p:tav tm="0">
                                          <p:val>
                                            <p:fltVal val="90"/>
                                          </p:val>
                                        </p:tav>
                                        <p:tav tm="100000">
                                          <p:val>
                                            <p:fltVal val="0"/>
                                          </p:val>
                                        </p:tav>
                                      </p:tavLst>
                                    </p:anim>
                                    <p:animEffect transition="in" filter="fade">
                                      <p:cBhvr>
                                        <p:cTn id="26" dur="1000"/>
                                        <p:tgtEl>
                                          <p:spTgt spid="3080"/>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082"/>
                                        </p:tgtEl>
                                        <p:attrNameLst>
                                          <p:attrName>style.visibility</p:attrName>
                                        </p:attrNameLst>
                                      </p:cBhvr>
                                      <p:to>
                                        <p:strVal val="visible"/>
                                      </p:to>
                                    </p:set>
                                    <p:animEffect transition="in" filter="randombar(horizontal)">
                                      <p:cBhvr>
                                        <p:cTn id="31" dur="500"/>
                                        <p:tgtEl>
                                          <p:spTgt spid="3082"/>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3084"/>
                                        </p:tgtEl>
                                        <p:attrNameLst>
                                          <p:attrName>style.visibility</p:attrName>
                                        </p:attrNameLst>
                                      </p:cBhvr>
                                      <p:to>
                                        <p:strVal val="visible"/>
                                      </p:to>
                                    </p:set>
                                    <p:anim calcmode="lin" valueType="num">
                                      <p:cBhvr>
                                        <p:cTn id="36" dur="500" fill="hold"/>
                                        <p:tgtEl>
                                          <p:spTgt spid="3084"/>
                                        </p:tgtEl>
                                        <p:attrNameLst>
                                          <p:attrName>ppt_w</p:attrName>
                                        </p:attrNameLst>
                                      </p:cBhvr>
                                      <p:tavLst>
                                        <p:tav tm="0">
                                          <p:val>
                                            <p:fltVal val="0"/>
                                          </p:val>
                                        </p:tav>
                                        <p:tav tm="100000">
                                          <p:val>
                                            <p:strVal val="#ppt_w"/>
                                          </p:val>
                                        </p:tav>
                                      </p:tavLst>
                                    </p:anim>
                                    <p:anim calcmode="lin" valueType="num">
                                      <p:cBhvr>
                                        <p:cTn id="37" dur="500" fill="hold"/>
                                        <p:tgtEl>
                                          <p:spTgt spid="3084"/>
                                        </p:tgtEl>
                                        <p:attrNameLst>
                                          <p:attrName>ppt_h</p:attrName>
                                        </p:attrNameLst>
                                      </p:cBhvr>
                                      <p:tavLst>
                                        <p:tav tm="0">
                                          <p:val>
                                            <p:fltVal val="0"/>
                                          </p:val>
                                        </p:tav>
                                        <p:tav tm="100000">
                                          <p:val>
                                            <p:strVal val="#ppt_h"/>
                                          </p:val>
                                        </p:tav>
                                      </p:tavLst>
                                    </p:anim>
                                    <p:animEffect transition="in" filter="fade">
                                      <p:cBhvr>
                                        <p:cTn id="38" dur="500"/>
                                        <p:tgtEl>
                                          <p:spTgt spid="3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0486" y="555171"/>
            <a:ext cx="10874829" cy="5016758"/>
          </a:xfrm>
          <a:prstGeom prst="rect">
            <a:avLst/>
          </a:prstGeom>
          <a:noFill/>
        </p:spPr>
        <p:txBody>
          <a:bodyPr wrap="square" rtlCol="0">
            <a:spAutoFit/>
          </a:bodyPr>
          <a:lstStyle/>
          <a:p>
            <a:r>
              <a:rPr lang="en-US" sz="3200" b="1" dirty="0" smtClean="0">
                <a:effectLst>
                  <a:glow rad="127000">
                    <a:schemeClr val="bg1">
                      <a:lumMod val="95000"/>
                      <a:lumOff val="5000"/>
                    </a:schemeClr>
                  </a:glow>
                </a:effectLst>
              </a:rPr>
              <a:t>You will be creating a mobile for our next unit of study.  Not a baby mobile, though.  Instead of cute little animals or fuzzy little stars, your mobile will be focused on a topic and geared for a bit of an older audience than babies.  (Though just as smelly…)  You will select a topic form the list Mr. Tucker has.  First come, first served.  All of the options have something to do with the 1960s.  You are going to research the topic you select, create info cards of need-to-know info regarding the topic, and create a mobile.</a:t>
            </a:r>
            <a:endParaRPr lang="en-US" sz="3200" b="1" dirty="0">
              <a:effectLst>
                <a:glow rad="127000">
                  <a:schemeClr val="bg1">
                    <a:lumMod val="95000"/>
                    <a:lumOff val="5000"/>
                  </a:schemeClr>
                </a:glow>
              </a:effectLst>
            </a:endParaRPr>
          </a:p>
        </p:txBody>
      </p:sp>
    </p:spTree>
    <p:extLst>
      <p:ext uri="{BB962C8B-B14F-4D97-AF65-F5344CB8AC3E}">
        <p14:creationId xmlns:p14="http://schemas.microsoft.com/office/powerpoint/2010/main" val="3559197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826" y="5516032"/>
            <a:ext cx="8534400" cy="1507067"/>
          </a:xfrm>
        </p:spPr>
        <p:txBody>
          <a:bodyPr>
            <a:normAutofit/>
          </a:bodyPr>
          <a:lstStyle/>
          <a:p>
            <a:r>
              <a:rPr lang="en-US" sz="4800" b="1" u="sng" dirty="0" smtClean="0">
                <a:effectLst>
                  <a:glow rad="127000">
                    <a:schemeClr val="accent1">
                      <a:lumMod val="75000"/>
                    </a:schemeClr>
                  </a:glow>
                </a:effectLst>
                <a:latin typeface="Arial Black" panose="020B0A04020102020204" pitchFamily="34" charset="0"/>
              </a:rPr>
              <a:t>The  Details:</a:t>
            </a:r>
            <a:endParaRPr lang="en-US" sz="4800" b="1" u="sng" dirty="0">
              <a:effectLst>
                <a:glow rad="127000">
                  <a:schemeClr val="accent1">
                    <a:lumMod val="75000"/>
                  </a:schemeClr>
                </a:glow>
              </a:effectLst>
              <a:latin typeface="Arial Black" panose="020B0A04020102020204" pitchFamily="34" charset="0"/>
            </a:endParaRPr>
          </a:p>
        </p:txBody>
      </p:sp>
      <p:sp>
        <p:nvSpPr>
          <p:cNvPr id="3" name="Content Placeholder 2"/>
          <p:cNvSpPr>
            <a:spLocks noGrp="1"/>
          </p:cNvSpPr>
          <p:nvPr>
            <p:ph idx="1"/>
          </p:nvPr>
        </p:nvSpPr>
        <p:spPr>
          <a:xfrm>
            <a:off x="687841" y="154213"/>
            <a:ext cx="11121345" cy="6564087"/>
          </a:xfrm>
        </p:spPr>
        <p:txBody>
          <a:bodyPr>
            <a:normAutofit/>
          </a:bodyPr>
          <a:lstStyle/>
          <a:p>
            <a:r>
              <a:rPr lang="en-US" sz="2200" dirty="0" smtClean="0">
                <a:solidFill>
                  <a:schemeClr val="tx1"/>
                </a:solidFill>
                <a:effectLst>
                  <a:glow rad="254000">
                    <a:schemeClr val="bg1">
                      <a:lumMod val="95000"/>
                      <a:lumOff val="5000"/>
                    </a:schemeClr>
                  </a:glow>
                </a:effectLst>
              </a:rPr>
              <a:t>It must contain 5 information “cards”</a:t>
            </a:r>
          </a:p>
          <a:p>
            <a:r>
              <a:rPr lang="en-US" sz="2200" dirty="0" smtClean="0">
                <a:solidFill>
                  <a:schemeClr val="tx1"/>
                </a:solidFill>
                <a:effectLst>
                  <a:glow rad="254000">
                    <a:schemeClr val="bg1">
                      <a:lumMod val="95000"/>
                      <a:lumOff val="5000"/>
                    </a:schemeClr>
                  </a:glow>
                </a:effectLst>
              </a:rPr>
              <a:t>On one side of each card is a factoid for a specific aspect of your topic</a:t>
            </a:r>
          </a:p>
          <a:p>
            <a:r>
              <a:rPr lang="en-US" sz="2200" dirty="0" smtClean="0">
                <a:solidFill>
                  <a:schemeClr val="tx1"/>
                </a:solidFill>
                <a:effectLst>
                  <a:glow rad="254000">
                    <a:schemeClr val="bg1">
                      <a:lumMod val="95000"/>
                      <a:lumOff val="5000"/>
                    </a:schemeClr>
                  </a:glow>
                </a:effectLst>
              </a:rPr>
              <a:t>On the other side of each card is a picture that goes with that info</a:t>
            </a:r>
          </a:p>
          <a:p>
            <a:r>
              <a:rPr lang="en-US" sz="2200" dirty="0" smtClean="0">
                <a:solidFill>
                  <a:schemeClr val="tx1"/>
                </a:solidFill>
                <a:effectLst>
                  <a:glow rad="254000">
                    <a:schemeClr val="bg1">
                      <a:lumMod val="95000"/>
                      <a:lumOff val="5000"/>
                    </a:schemeClr>
                  </a:glow>
                </a:effectLst>
              </a:rPr>
              <a:t>The mobile must contain a “title” that is hangs either above or below the info cards</a:t>
            </a:r>
          </a:p>
          <a:p>
            <a:r>
              <a:rPr lang="en-US" sz="2200" dirty="0" smtClean="0">
                <a:solidFill>
                  <a:schemeClr val="tx1"/>
                </a:solidFill>
                <a:effectLst>
                  <a:glow rad="254000">
                    <a:schemeClr val="bg1">
                      <a:lumMod val="95000"/>
                      <a:lumOff val="5000"/>
                    </a:schemeClr>
                  </a:glow>
                </a:effectLst>
              </a:rPr>
              <a:t>Cards are a minimum of 4”x6” and should be thicker than just paper</a:t>
            </a:r>
          </a:p>
          <a:p>
            <a:r>
              <a:rPr lang="en-US" sz="2200" dirty="0" smtClean="0">
                <a:solidFill>
                  <a:schemeClr val="tx1"/>
                </a:solidFill>
                <a:effectLst>
                  <a:glow rad="254000">
                    <a:schemeClr val="bg1">
                      <a:lumMod val="95000"/>
                      <a:lumOff val="5000"/>
                    </a:schemeClr>
                  </a:glow>
                </a:effectLst>
              </a:rPr>
              <a:t>The information should be clear and concise</a:t>
            </a:r>
          </a:p>
          <a:p>
            <a:r>
              <a:rPr lang="en-US" sz="2200" dirty="0" smtClean="0">
                <a:solidFill>
                  <a:schemeClr val="tx1"/>
                </a:solidFill>
                <a:effectLst>
                  <a:glow rad="254000">
                    <a:schemeClr val="bg1">
                      <a:lumMod val="95000"/>
                      <a:lumOff val="5000"/>
                    </a:schemeClr>
                  </a:glow>
                </a:effectLst>
              </a:rPr>
              <a:t>The mobile should resemble a real mobile—do NOT simply hang some notecards from a coat hanger!  The shape/design/etc. is up to you, though</a:t>
            </a:r>
          </a:p>
          <a:p>
            <a:r>
              <a:rPr lang="en-US" sz="2200" dirty="0" smtClean="0">
                <a:solidFill>
                  <a:schemeClr val="tx1"/>
                </a:solidFill>
                <a:effectLst>
                  <a:glow rad="254000">
                    <a:schemeClr val="bg1">
                      <a:lumMod val="95000"/>
                      <a:lumOff val="5000"/>
                    </a:schemeClr>
                  </a:glow>
                </a:effectLst>
              </a:rPr>
              <a:t>The mobile must contain at least four different colors on it </a:t>
            </a:r>
          </a:p>
          <a:p>
            <a:r>
              <a:rPr lang="en-US" sz="2200" dirty="0" smtClean="0">
                <a:solidFill>
                  <a:schemeClr val="tx1"/>
                </a:solidFill>
                <a:effectLst>
                  <a:glow rad="254000">
                    <a:schemeClr val="bg1">
                      <a:lumMod val="95000"/>
                      <a:lumOff val="5000"/>
                    </a:schemeClr>
                  </a:glow>
                </a:effectLst>
              </a:rPr>
              <a:t>The mobile should look clean, creative, attractive, and the information should be clearly visible and legible</a:t>
            </a:r>
          </a:p>
          <a:p>
            <a:r>
              <a:rPr lang="en-US" sz="2200" dirty="0" smtClean="0">
                <a:solidFill>
                  <a:schemeClr val="tx1"/>
                </a:solidFill>
                <a:effectLst>
                  <a:glow rad="254000">
                    <a:schemeClr val="bg1">
                      <a:lumMod val="95000"/>
                      <a:lumOff val="5000"/>
                    </a:schemeClr>
                  </a:glow>
                </a:effectLst>
              </a:rPr>
              <a:t>BE  CREATIVE!</a:t>
            </a:r>
          </a:p>
          <a:p>
            <a:endParaRPr lang="en-US" dirty="0" smtClean="0"/>
          </a:p>
          <a:p>
            <a:endParaRPr lang="en-US" dirty="0"/>
          </a:p>
        </p:txBody>
      </p:sp>
    </p:spTree>
    <p:extLst>
      <p:ext uri="{BB962C8B-B14F-4D97-AF65-F5344CB8AC3E}">
        <p14:creationId xmlns:p14="http://schemas.microsoft.com/office/powerpoint/2010/main" val="103867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25447" y="88900"/>
            <a:ext cx="3658065" cy="6514550"/>
          </a:xfrm>
        </p:spPr>
      </p:pic>
      <p:sp>
        <p:nvSpPr>
          <p:cNvPr id="2" name="Title 1"/>
          <p:cNvSpPr>
            <a:spLocks noGrp="1"/>
          </p:cNvSpPr>
          <p:nvPr>
            <p:ph type="title"/>
          </p:nvPr>
        </p:nvSpPr>
        <p:spPr>
          <a:xfrm>
            <a:off x="3516312" y="5350933"/>
            <a:ext cx="8534400" cy="1507067"/>
          </a:xfrm>
        </p:spPr>
        <p:txBody>
          <a:bodyPr>
            <a:normAutofit/>
          </a:bodyPr>
          <a:lstStyle/>
          <a:p>
            <a:r>
              <a:rPr lang="en-US" sz="5500" b="1" u="sng" dirty="0" smtClean="0">
                <a:effectLst>
                  <a:glow rad="127000">
                    <a:schemeClr val="accent1">
                      <a:lumMod val="50000"/>
                    </a:schemeClr>
                  </a:glow>
                </a:effectLst>
              </a:rPr>
              <a:t>AN   Example:</a:t>
            </a:r>
            <a:endParaRPr lang="en-US" sz="5500" b="1" u="sng" dirty="0">
              <a:effectLst>
                <a:glow rad="127000">
                  <a:schemeClr val="accent1">
                    <a:lumMod val="50000"/>
                  </a:schemeClr>
                </a:glow>
              </a:effectLst>
            </a:endParaRPr>
          </a:p>
        </p:txBody>
      </p:sp>
    </p:spTree>
    <p:extLst>
      <p:ext uri="{BB962C8B-B14F-4D97-AF65-F5344CB8AC3E}">
        <p14:creationId xmlns:p14="http://schemas.microsoft.com/office/powerpoint/2010/main" val="358598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6255" y="5350933"/>
            <a:ext cx="8534400" cy="1507067"/>
          </a:xfrm>
        </p:spPr>
        <p:txBody>
          <a:bodyPr>
            <a:normAutofit/>
          </a:bodyPr>
          <a:lstStyle/>
          <a:p>
            <a:r>
              <a:rPr lang="en-US" sz="5500" b="1" u="sng" dirty="0" smtClean="0">
                <a:effectLst>
                  <a:glow rad="127000">
                    <a:schemeClr val="bg1"/>
                  </a:glow>
                </a:effectLst>
              </a:rPr>
              <a:t>THE  TOPICS:</a:t>
            </a:r>
            <a:endParaRPr lang="en-US" sz="5500" b="1" u="sng" dirty="0">
              <a:effectLst>
                <a:glow rad="127000">
                  <a:schemeClr val="bg1"/>
                </a:glow>
              </a:effectLst>
            </a:endParaRPr>
          </a:p>
        </p:txBody>
      </p:sp>
      <p:sp>
        <p:nvSpPr>
          <p:cNvPr id="5" name="Rectangle 4"/>
          <p:cNvSpPr/>
          <p:nvPr/>
        </p:nvSpPr>
        <p:spPr>
          <a:xfrm>
            <a:off x="408213" y="898071"/>
            <a:ext cx="8997043" cy="4708981"/>
          </a:xfrm>
          <a:prstGeom prst="rect">
            <a:avLst/>
          </a:prstGeom>
        </p:spPr>
        <p:txBody>
          <a:bodyPr wrap="square">
            <a:spAutoFit/>
          </a:bodyPr>
          <a:lstStyle/>
          <a:p>
            <a:r>
              <a:rPr lang="en-US" sz="2000" dirty="0"/>
              <a:t>Woodstock</a:t>
            </a:r>
          </a:p>
          <a:p>
            <a:r>
              <a:rPr lang="en-US" sz="2000" dirty="0"/>
              <a:t>Vietnam War Protests</a:t>
            </a:r>
          </a:p>
          <a:p>
            <a:r>
              <a:rPr lang="en-US" sz="2000" dirty="0"/>
              <a:t>Vietnam War Objectives and Criticisms</a:t>
            </a:r>
          </a:p>
          <a:p>
            <a:r>
              <a:rPr lang="en-US" sz="2000" dirty="0"/>
              <a:t>Vietnam War Crimes by US Soldiers</a:t>
            </a:r>
          </a:p>
          <a:p>
            <a:r>
              <a:rPr lang="en-US" sz="2000" dirty="0"/>
              <a:t>The Draft</a:t>
            </a:r>
          </a:p>
          <a:p>
            <a:r>
              <a:rPr lang="en-US" sz="2000" dirty="0"/>
              <a:t>Assassination of President Kennedy</a:t>
            </a:r>
          </a:p>
          <a:p>
            <a:r>
              <a:rPr lang="en-US" sz="2000" dirty="0"/>
              <a:t>Assassination of Malcolm X</a:t>
            </a:r>
          </a:p>
          <a:p>
            <a:r>
              <a:rPr lang="en-US" sz="2000" dirty="0"/>
              <a:t>Assassination of Dr. </a:t>
            </a:r>
            <a:r>
              <a:rPr lang="en-US" sz="2000" dirty="0" smtClean="0"/>
              <a:t>King</a:t>
            </a:r>
            <a:endParaRPr lang="en-US" sz="2000" dirty="0"/>
          </a:p>
          <a:p>
            <a:r>
              <a:rPr lang="en-US" sz="2000" dirty="0"/>
              <a:t>Assassination of Robert Kennedy</a:t>
            </a:r>
          </a:p>
          <a:p>
            <a:r>
              <a:rPr lang="en-US" sz="2000" dirty="0"/>
              <a:t>Mississippi Burning Trial</a:t>
            </a:r>
          </a:p>
          <a:p>
            <a:r>
              <a:rPr lang="en-US" sz="2000" dirty="0"/>
              <a:t>Greensboro Sit-Ins</a:t>
            </a:r>
          </a:p>
          <a:p>
            <a:r>
              <a:rPr lang="en-US" sz="2000" dirty="0"/>
              <a:t>School Integration</a:t>
            </a:r>
          </a:p>
          <a:p>
            <a:r>
              <a:rPr lang="en-US" sz="2000" dirty="0"/>
              <a:t>March on </a:t>
            </a:r>
            <a:r>
              <a:rPr lang="en-US" sz="2000" dirty="0" smtClean="0"/>
              <a:t>Washington</a:t>
            </a:r>
          </a:p>
          <a:p>
            <a:r>
              <a:rPr lang="en-US" sz="2000" dirty="0"/>
              <a:t>Ralph Nader and the </a:t>
            </a:r>
            <a:r>
              <a:rPr lang="en-US" sz="2000" dirty="0" smtClean="0"/>
              <a:t/>
            </a:r>
            <a:br>
              <a:rPr lang="en-US" sz="2000" dirty="0" smtClean="0"/>
            </a:br>
            <a:r>
              <a:rPr lang="en-US" sz="2000" dirty="0" smtClean="0"/>
              <a:t>       Consumer </a:t>
            </a:r>
            <a:r>
              <a:rPr lang="en-US" sz="2000" dirty="0"/>
              <a:t>Movement</a:t>
            </a:r>
          </a:p>
        </p:txBody>
      </p:sp>
      <p:sp>
        <p:nvSpPr>
          <p:cNvPr id="6" name="Rectangle 5"/>
          <p:cNvSpPr/>
          <p:nvPr/>
        </p:nvSpPr>
        <p:spPr>
          <a:xfrm>
            <a:off x="5742215" y="282517"/>
            <a:ext cx="6096000" cy="5016758"/>
          </a:xfrm>
          <a:prstGeom prst="rect">
            <a:avLst/>
          </a:prstGeom>
        </p:spPr>
        <p:txBody>
          <a:bodyPr>
            <a:spAutoFit/>
          </a:bodyPr>
          <a:lstStyle/>
          <a:p>
            <a:r>
              <a:rPr lang="en-US" sz="2000" dirty="0"/>
              <a:t>The Beatles</a:t>
            </a:r>
          </a:p>
          <a:p>
            <a:r>
              <a:rPr lang="en-US" sz="2000" dirty="0"/>
              <a:t>Motown</a:t>
            </a:r>
          </a:p>
          <a:p>
            <a:r>
              <a:rPr lang="en-US" sz="2000" dirty="0"/>
              <a:t>Bob Dylan</a:t>
            </a:r>
          </a:p>
          <a:p>
            <a:r>
              <a:rPr lang="en-US" sz="2000" dirty="0"/>
              <a:t>The Hippie movement</a:t>
            </a:r>
          </a:p>
          <a:p>
            <a:r>
              <a:rPr lang="en-US" sz="2000" dirty="0"/>
              <a:t>Watts Riots</a:t>
            </a:r>
          </a:p>
          <a:p>
            <a:r>
              <a:rPr lang="en-US" sz="2000" dirty="0"/>
              <a:t>Muscle Car craze of the 60s</a:t>
            </a:r>
          </a:p>
          <a:p>
            <a:r>
              <a:rPr lang="en-US" sz="2000" dirty="0"/>
              <a:t>Cuban Missile Crisis</a:t>
            </a:r>
          </a:p>
          <a:p>
            <a:r>
              <a:rPr lang="en-US" sz="2000" dirty="0"/>
              <a:t>Fashion of the 60s</a:t>
            </a:r>
          </a:p>
          <a:p>
            <a:r>
              <a:rPr lang="en-US" sz="2000" dirty="0"/>
              <a:t>TV and Movies of the 60s</a:t>
            </a:r>
          </a:p>
          <a:p>
            <a:r>
              <a:rPr lang="en-US" sz="2000" dirty="0"/>
              <a:t>The Black Panthers</a:t>
            </a:r>
          </a:p>
          <a:p>
            <a:r>
              <a:rPr lang="en-US" sz="2000" dirty="0"/>
              <a:t>The Space Race</a:t>
            </a:r>
          </a:p>
          <a:p>
            <a:r>
              <a:rPr lang="en-US" sz="2000" dirty="0"/>
              <a:t>Cesar </a:t>
            </a:r>
            <a:r>
              <a:rPr lang="en-US" sz="2000" dirty="0" smtClean="0"/>
              <a:t>Chavez</a:t>
            </a:r>
            <a:endParaRPr lang="en-US" sz="2000" dirty="0"/>
          </a:p>
          <a:p>
            <a:r>
              <a:rPr lang="en-US" sz="2000" dirty="0"/>
              <a:t>1962 Ruling on prayer in school</a:t>
            </a:r>
          </a:p>
          <a:p>
            <a:r>
              <a:rPr lang="en-US" sz="2000" dirty="0"/>
              <a:t>Native American protests of the 60s</a:t>
            </a:r>
          </a:p>
          <a:p>
            <a:r>
              <a:rPr lang="en-US" sz="2000" dirty="0"/>
              <a:t>Freedom Riders</a:t>
            </a:r>
          </a:p>
          <a:p>
            <a:r>
              <a:rPr lang="en-US" sz="2000" dirty="0"/>
              <a:t>Sports highlights of the 60s</a:t>
            </a:r>
            <a:endParaRPr lang="en-US" sz="2000" dirty="0"/>
          </a:p>
        </p:txBody>
      </p:sp>
    </p:spTree>
    <p:extLst>
      <p:ext uri="{BB962C8B-B14F-4D97-AF65-F5344CB8AC3E}">
        <p14:creationId xmlns:p14="http://schemas.microsoft.com/office/powerpoint/2010/main" val="3960533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49</TotalTime>
  <Words>429</Words>
  <Application>Microsoft Office PowerPoint</Application>
  <PresentationFormat>Widescreen</PresentationFormat>
  <Paragraphs>51</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Black</vt:lpstr>
      <vt:lpstr>Century Gothic</vt:lpstr>
      <vt:lpstr>Freestyle Script</vt:lpstr>
      <vt:lpstr>Wingdings 3</vt:lpstr>
      <vt:lpstr>Slice</vt:lpstr>
      <vt:lpstr>FUN FUN TIME!</vt:lpstr>
      <vt:lpstr>NOPE—Younger Than That…</vt:lpstr>
      <vt:lpstr>MORE  LIKE  THIS…</vt:lpstr>
      <vt:lpstr>You probably don’t remember the crib…or anything from your first two or three years of life.  However, you all probably know what a baby mobile is.</vt:lpstr>
      <vt:lpstr>PowerPoint Presentation</vt:lpstr>
      <vt:lpstr>The  Details:</vt:lpstr>
      <vt:lpstr>AN   Example:</vt:lpstr>
      <vt:lpstr>THE  TOPICS:</vt:lpstr>
    </vt:vector>
  </TitlesOfParts>
  <Company>BGISD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 FUN TIME!</dc:title>
  <dc:creator>Jeremy Tucker</dc:creator>
  <cp:lastModifiedBy>Jeremy Tucker</cp:lastModifiedBy>
  <cp:revision>6</cp:revision>
  <dcterms:created xsi:type="dcterms:W3CDTF">2015-04-17T12:40:40Z</dcterms:created>
  <dcterms:modified xsi:type="dcterms:W3CDTF">2015-04-17T13:30:21Z</dcterms:modified>
</cp:coreProperties>
</file>